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2" r:id="rId6"/>
    <p:sldId id="263" r:id="rId7"/>
    <p:sldId id="266" r:id="rId8"/>
    <p:sldId id="264" r:id="rId9"/>
    <p:sldId id="274" r:id="rId10"/>
    <p:sldId id="275" r:id="rId11"/>
    <p:sldId id="272" r:id="rId12"/>
    <p:sldId id="278" r:id="rId13"/>
    <p:sldId id="279" r:id="rId14"/>
    <p:sldId id="280" r:id="rId15"/>
    <p:sldId id="281" r:id="rId16"/>
    <p:sldId id="282" r:id="rId17"/>
    <p:sldId id="283" r:id="rId18"/>
    <p:sldId id="268" r:id="rId19"/>
    <p:sldId id="269" r:id="rId20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43B"/>
    <a:srgbClr val="F2F3F7"/>
    <a:srgbClr val="B82D34"/>
    <a:srgbClr val="174D3D"/>
    <a:srgbClr val="BAA013"/>
    <a:srgbClr val="C4A813"/>
    <a:srgbClr val="73C429"/>
    <a:srgbClr val="0D382B"/>
    <a:srgbClr val="1E2022"/>
    <a:srgbClr val="F0D1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00" d="100"/>
          <a:sy n="100" d="100"/>
        </p:scale>
        <p:origin x="934" y="48"/>
      </p:cViewPr>
      <p:guideLst>
        <p:guide orient="horz" pos="213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3FA75-227D-4B01-8B46-ECD5F4D17431}" type="datetimeFigureOut">
              <a:rPr lang="sl-SI" smtClean="0"/>
              <a:t>3. 02. 2026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B730B-3E22-4B74-9469-2F70C0A65D1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89355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3FA75-227D-4B01-8B46-ECD5F4D17431}" type="datetimeFigureOut">
              <a:rPr lang="sl-SI" smtClean="0"/>
              <a:t>3. 02. 2026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B730B-3E22-4B74-9469-2F70C0A65D1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80259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3FA75-227D-4B01-8B46-ECD5F4D17431}" type="datetimeFigureOut">
              <a:rPr lang="sl-SI" smtClean="0"/>
              <a:t>3. 02. 2026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B730B-3E22-4B74-9469-2F70C0A65D1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77875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3FA75-227D-4B01-8B46-ECD5F4D17431}" type="datetimeFigureOut">
              <a:rPr lang="sl-SI" smtClean="0"/>
              <a:t>3. 02. 2026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B730B-3E22-4B74-9469-2F70C0A65D1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02674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3FA75-227D-4B01-8B46-ECD5F4D17431}" type="datetimeFigureOut">
              <a:rPr lang="sl-SI" smtClean="0"/>
              <a:t>3. 02. 2026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B730B-3E22-4B74-9469-2F70C0A65D1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53153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3FA75-227D-4B01-8B46-ECD5F4D17431}" type="datetimeFigureOut">
              <a:rPr lang="sl-SI" smtClean="0"/>
              <a:t>3. 02. 2026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B730B-3E22-4B74-9469-2F70C0A65D1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58172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7"/>
            <a:ext cx="78867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6"/>
            <a:ext cx="3868340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6"/>
            <a:ext cx="3887391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3FA75-227D-4B01-8B46-ECD5F4D17431}" type="datetimeFigureOut">
              <a:rPr lang="sl-SI" smtClean="0"/>
              <a:t>3. 02. 2026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B730B-3E22-4B74-9469-2F70C0A65D1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48095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3FA75-227D-4B01-8B46-ECD5F4D17431}" type="datetimeFigureOut">
              <a:rPr lang="sl-SI" smtClean="0"/>
              <a:t>3. 02. 2026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B730B-3E22-4B74-9469-2F70C0A65D1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73035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3FA75-227D-4B01-8B46-ECD5F4D17431}" type="datetimeFigureOut">
              <a:rPr lang="sl-SI" smtClean="0"/>
              <a:t>3. 02. 2026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B730B-3E22-4B74-9469-2F70C0A65D1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65456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7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3FA75-227D-4B01-8B46-ECD5F4D17431}" type="datetimeFigureOut">
              <a:rPr lang="sl-SI" smtClean="0"/>
              <a:t>3. 02. 2026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B730B-3E22-4B74-9469-2F70C0A65D1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62716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7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3FA75-227D-4B01-8B46-ECD5F4D17431}" type="datetimeFigureOut">
              <a:rPr lang="sl-SI" smtClean="0"/>
              <a:t>3. 02. 2026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B730B-3E22-4B74-9469-2F70C0A65D1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34126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C3FA75-227D-4B01-8B46-ECD5F4D17431}" type="datetimeFigureOut">
              <a:rPr lang="sl-SI" smtClean="0"/>
              <a:t>3. 02. 2026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1B730B-3E22-4B74-9469-2F70C0A65D1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3858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>
            <a:extLst>
              <a:ext uri="{FF2B5EF4-FFF2-40B4-BE49-F238E27FC236}">
                <a16:creationId xmlns:a16="http://schemas.microsoft.com/office/drawing/2014/main" id="{77E0C43F-8DD5-491A-8229-753C5984A1CF}"/>
              </a:ext>
            </a:extLst>
          </p:cNvPr>
          <p:cNvSpPr/>
          <p:nvPr/>
        </p:nvSpPr>
        <p:spPr>
          <a:xfrm>
            <a:off x="0" y="5781969"/>
            <a:ext cx="9144000" cy="6003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dirty="0">
                <a:solidFill>
                  <a:schemeClr val="tx1"/>
                </a:solidFill>
                <a:latin typeface="Bookman Old Style" panose="02050604050505020204" pitchFamily="18" charset="0"/>
              </a:rPr>
              <a:t>Sreda, 03.2.2026, 18:00</a:t>
            </a:r>
          </a:p>
        </p:txBody>
      </p:sp>
    </p:spTree>
    <p:extLst>
      <p:ext uri="{BB962C8B-B14F-4D97-AF65-F5344CB8AC3E}">
        <p14:creationId xmlns:p14="http://schemas.microsoft.com/office/powerpoint/2010/main" val="21162718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C057260-4EAA-47EC-A9CC-9FF0B44AC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latin typeface="Arial Nova" panose="020B0504020202020204" pitchFamily="34" charset="0"/>
              </a:rPr>
              <a:t>FINANČNI NAČRT IN PLAN DELA ZA LETO 2026</a:t>
            </a:r>
          </a:p>
        </p:txBody>
      </p:sp>
      <p:sp>
        <p:nvSpPr>
          <p:cNvPr id="4" name="Pravokotnik 3">
            <a:extLst>
              <a:ext uri="{FF2B5EF4-FFF2-40B4-BE49-F238E27FC236}">
                <a16:creationId xmlns:a16="http://schemas.microsoft.com/office/drawing/2014/main" id="{C9688A32-9AAC-4E3C-AA27-7CC2C98A46E3}"/>
              </a:ext>
            </a:extLst>
          </p:cNvPr>
          <p:cNvSpPr/>
          <p:nvPr/>
        </p:nvSpPr>
        <p:spPr>
          <a:xfrm flipH="1">
            <a:off x="508928" y="419331"/>
            <a:ext cx="45719" cy="1188232"/>
          </a:xfrm>
          <a:prstGeom prst="rect">
            <a:avLst/>
          </a:prstGeom>
          <a:solidFill>
            <a:srgbClr val="C4A8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2F9213AA-64A4-4CFC-68B7-FE7BEB2867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951" y="1607563"/>
            <a:ext cx="7902121" cy="51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376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C057260-4EAA-47EC-A9CC-9FF0B44AC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latin typeface="Arial Nova" panose="020B0504020202020204" pitchFamily="34" charset="0"/>
              </a:rPr>
              <a:t>VIŠINA SUBVENCIJE ZA LETNO KARTO 2026</a:t>
            </a:r>
          </a:p>
        </p:txBody>
      </p:sp>
      <p:sp>
        <p:nvSpPr>
          <p:cNvPr id="4" name="Pravokotnik 3">
            <a:extLst>
              <a:ext uri="{FF2B5EF4-FFF2-40B4-BE49-F238E27FC236}">
                <a16:creationId xmlns:a16="http://schemas.microsoft.com/office/drawing/2014/main" id="{C9688A32-9AAC-4E3C-AA27-7CC2C98A46E3}"/>
              </a:ext>
            </a:extLst>
          </p:cNvPr>
          <p:cNvSpPr/>
          <p:nvPr/>
        </p:nvSpPr>
        <p:spPr>
          <a:xfrm flipH="1">
            <a:off x="508928" y="419331"/>
            <a:ext cx="45719" cy="1188232"/>
          </a:xfrm>
          <a:prstGeom prst="rect">
            <a:avLst/>
          </a:prstGeom>
          <a:solidFill>
            <a:srgbClr val="C4A8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" name="Označba mesta vsebine 4">
            <a:extLst>
              <a:ext uri="{FF2B5EF4-FFF2-40B4-BE49-F238E27FC236}">
                <a16:creationId xmlns:a16="http://schemas.microsoft.com/office/drawing/2014/main" id="{30B090D0-D261-45C4-ABFE-5A030678DF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333625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4000" dirty="0">
                <a:latin typeface="Arial Nova Cond" panose="020B0506020202020204" pitchFamily="34" charset="0"/>
              </a:rPr>
              <a:t>Upravni odbor predlaga subvencijo v višini 50 € za letno karto 2026.</a:t>
            </a:r>
          </a:p>
          <a:p>
            <a:pPr marL="0" indent="0">
              <a:buNone/>
            </a:pPr>
            <a:endParaRPr lang="sl-SI" sz="4000" dirty="0">
              <a:latin typeface="Arial Nova Cond" panose="020B0506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97983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8B9E9EB-9A14-1D8B-3FDF-619FED6199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B7ED68B-434C-97E0-EE8C-5AB84B0EB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269421"/>
            <a:ext cx="7886700" cy="1960111"/>
          </a:xfrm>
        </p:spPr>
        <p:txBody>
          <a:bodyPr>
            <a:normAutofit/>
          </a:bodyPr>
          <a:lstStyle/>
          <a:p>
            <a:br>
              <a:rPr lang="sl-SI" dirty="0">
                <a:latin typeface="Arial Nova" panose="020B0504020202020204" pitchFamily="34" charset="0"/>
              </a:rPr>
            </a:br>
            <a:r>
              <a:rPr lang="sl-SI" dirty="0">
                <a:latin typeface="Arial Nova" panose="020B0504020202020204" pitchFamily="34" charset="0"/>
              </a:rPr>
              <a:t>CENIK LETNIH KART</a:t>
            </a:r>
          </a:p>
        </p:txBody>
      </p:sp>
      <p:sp>
        <p:nvSpPr>
          <p:cNvPr id="4" name="Pravokotnik 3">
            <a:extLst>
              <a:ext uri="{FF2B5EF4-FFF2-40B4-BE49-F238E27FC236}">
                <a16:creationId xmlns:a16="http://schemas.microsoft.com/office/drawing/2014/main" id="{2C63C3BD-C00D-37A0-FE21-4A5DD8CED9B3}"/>
              </a:ext>
            </a:extLst>
          </p:cNvPr>
          <p:cNvSpPr/>
          <p:nvPr/>
        </p:nvSpPr>
        <p:spPr>
          <a:xfrm flipH="1">
            <a:off x="508928" y="419331"/>
            <a:ext cx="45719" cy="1188232"/>
          </a:xfrm>
          <a:prstGeom prst="rect">
            <a:avLst/>
          </a:prstGeom>
          <a:solidFill>
            <a:srgbClr val="C4A8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D45A15B0-AB31-ADF6-E762-9E47D91946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022" y="1338072"/>
            <a:ext cx="5832348" cy="5519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2280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F5E512B-66EF-18C0-7A22-F36AF0BF47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28A272C-B7BF-9427-42E9-5FCC1AD4D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269421"/>
            <a:ext cx="7886700" cy="1960111"/>
          </a:xfrm>
        </p:spPr>
        <p:txBody>
          <a:bodyPr>
            <a:normAutofit/>
          </a:bodyPr>
          <a:lstStyle/>
          <a:p>
            <a:br>
              <a:rPr lang="sl-SI" dirty="0">
                <a:latin typeface="Arial Nova" panose="020B0504020202020204" pitchFamily="34" charset="0"/>
              </a:rPr>
            </a:br>
            <a:r>
              <a:rPr lang="sl-SI" dirty="0">
                <a:latin typeface="Arial Nova" panose="020B0504020202020204" pitchFamily="34" charset="0"/>
              </a:rPr>
              <a:t>CENIK LETNIH KART</a:t>
            </a:r>
          </a:p>
        </p:txBody>
      </p:sp>
      <p:sp>
        <p:nvSpPr>
          <p:cNvPr id="4" name="Pravokotnik 3">
            <a:extLst>
              <a:ext uri="{FF2B5EF4-FFF2-40B4-BE49-F238E27FC236}">
                <a16:creationId xmlns:a16="http://schemas.microsoft.com/office/drawing/2014/main" id="{84D11912-4607-AD57-D18E-CB33360DA491}"/>
              </a:ext>
            </a:extLst>
          </p:cNvPr>
          <p:cNvSpPr/>
          <p:nvPr/>
        </p:nvSpPr>
        <p:spPr>
          <a:xfrm flipH="1">
            <a:off x="508928" y="419331"/>
            <a:ext cx="45719" cy="1188232"/>
          </a:xfrm>
          <a:prstGeom prst="rect">
            <a:avLst/>
          </a:prstGeom>
          <a:solidFill>
            <a:srgbClr val="C4A8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7925B993-E563-E959-6263-7B226AC652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663" y="1268349"/>
            <a:ext cx="6637121" cy="552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1340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0529404-D8D6-4CF5-1579-B600EA8E5D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4425B1E-6CC2-DFAF-6C1E-30948145E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269421"/>
            <a:ext cx="7886700" cy="1960111"/>
          </a:xfrm>
        </p:spPr>
        <p:txBody>
          <a:bodyPr>
            <a:normAutofit/>
          </a:bodyPr>
          <a:lstStyle/>
          <a:p>
            <a:br>
              <a:rPr lang="sl-SI" dirty="0">
                <a:latin typeface="Arial Nova" panose="020B0504020202020204" pitchFamily="34" charset="0"/>
              </a:rPr>
            </a:br>
            <a:r>
              <a:rPr lang="sl-SI" dirty="0">
                <a:latin typeface="Arial Nova" panose="020B0504020202020204" pitchFamily="34" charset="0"/>
              </a:rPr>
              <a:t>CENIK LETNIH KART</a:t>
            </a:r>
          </a:p>
        </p:txBody>
      </p:sp>
      <p:sp>
        <p:nvSpPr>
          <p:cNvPr id="4" name="Pravokotnik 3">
            <a:extLst>
              <a:ext uri="{FF2B5EF4-FFF2-40B4-BE49-F238E27FC236}">
                <a16:creationId xmlns:a16="http://schemas.microsoft.com/office/drawing/2014/main" id="{35BB3FE1-CFEF-D677-8A91-73646B8E72CB}"/>
              </a:ext>
            </a:extLst>
          </p:cNvPr>
          <p:cNvSpPr/>
          <p:nvPr/>
        </p:nvSpPr>
        <p:spPr>
          <a:xfrm flipH="1">
            <a:off x="508928" y="419331"/>
            <a:ext cx="45719" cy="1188232"/>
          </a:xfrm>
          <a:prstGeom prst="rect">
            <a:avLst/>
          </a:prstGeom>
          <a:solidFill>
            <a:srgbClr val="C4A8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0B153DF0-02EF-9241-0878-175B58D63D2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34358"/>
          <a:stretch>
            <a:fillRect/>
          </a:stretch>
        </p:blipFill>
        <p:spPr>
          <a:xfrm>
            <a:off x="940688" y="1747840"/>
            <a:ext cx="5641087" cy="4717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0368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D60CD6D-1B11-C819-EB60-AC76C0D85F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FFB1A50-3813-1D4D-BFA1-7967B6C11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269421"/>
            <a:ext cx="7886700" cy="1960111"/>
          </a:xfrm>
        </p:spPr>
        <p:txBody>
          <a:bodyPr>
            <a:normAutofit/>
          </a:bodyPr>
          <a:lstStyle/>
          <a:p>
            <a:br>
              <a:rPr lang="sl-SI" dirty="0">
                <a:latin typeface="Arial Nova" panose="020B0504020202020204" pitchFamily="34" charset="0"/>
              </a:rPr>
            </a:br>
            <a:r>
              <a:rPr lang="sl-SI" dirty="0">
                <a:latin typeface="Arial Nova" panose="020B0504020202020204" pitchFamily="34" charset="0"/>
              </a:rPr>
              <a:t>CENIK DNEVNIH KART</a:t>
            </a:r>
          </a:p>
        </p:txBody>
      </p:sp>
      <p:sp>
        <p:nvSpPr>
          <p:cNvPr id="4" name="Pravokotnik 3">
            <a:extLst>
              <a:ext uri="{FF2B5EF4-FFF2-40B4-BE49-F238E27FC236}">
                <a16:creationId xmlns:a16="http://schemas.microsoft.com/office/drawing/2014/main" id="{3C682BF1-DC1B-4576-8A90-2356451E7974}"/>
              </a:ext>
            </a:extLst>
          </p:cNvPr>
          <p:cNvSpPr/>
          <p:nvPr/>
        </p:nvSpPr>
        <p:spPr>
          <a:xfrm flipH="1">
            <a:off x="508928" y="419331"/>
            <a:ext cx="45719" cy="1188232"/>
          </a:xfrm>
          <a:prstGeom prst="rect">
            <a:avLst/>
          </a:prstGeom>
          <a:solidFill>
            <a:srgbClr val="C4A8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9C83831B-A90D-9E4F-A3DC-B3F0B726CB1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1471"/>
          <a:stretch>
            <a:fillRect/>
          </a:stretch>
        </p:blipFill>
        <p:spPr>
          <a:xfrm>
            <a:off x="797813" y="1607563"/>
            <a:ext cx="6718129" cy="5126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7786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6241AEA-38F3-543A-FD9A-4A9A9B3D70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6B289CB-F97E-C443-7267-F7A7A1834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269421"/>
            <a:ext cx="7886700" cy="1960111"/>
          </a:xfrm>
        </p:spPr>
        <p:txBody>
          <a:bodyPr>
            <a:normAutofit/>
          </a:bodyPr>
          <a:lstStyle/>
          <a:p>
            <a:br>
              <a:rPr lang="sl-SI" dirty="0">
                <a:latin typeface="Arial Nova" panose="020B0504020202020204" pitchFamily="34" charset="0"/>
              </a:rPr>
            </a:br>
            <a:r>
              <a:rPr lang="sl-SI" dirty="0">
                <a:latin typeface="Arial Nova" panose="020B0504020202020204" pitchFamily="34" charset="0"/>
              </a:rPr>
              <a:t>CENIK DNEVNIH KART</a:t>
            </a:r>
          </a:p>
        </p:txBody>
      </p:sp>
      <p:sp>
        <p:nvSpPr>
          <p:cNvPr id="4" name="Pravokotnik 3">
            <a:extLst>
              <a:ext uri="{FF2B5EF4-FFF2-40B4-BE49-F238E27FC236}">
                <a16:creationId xmlns:a16="http://schemas.microsoft.com/office/drawing/2014/main" id="{2952F19C-6E37-6191-58C4-902A328FBA76}"/>
              </a:ext>
            </a:extLst>
          </p:cNvPr>
          <p:cNvSpPr/>
          <p:nvPr/>
        </p:nvSpPr>
        <p:spPr>
          <a:xfrm flipH="1">
            <a:off x="508928" y="419331"/>
            <a:ext cx="45719" cy="1188232"/>
          </a:xfrm>
          <a:prstGeom prst="rect">
            <a:avLst/>
          </a:prstGeom>
          <a:solidFill>
            <a:srgbClr val="C4A8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3DE7A681-71AC-604C-35D8-D903203EFA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787" y="1769488"/>
            <a:ext cx="8155324" cy="502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8869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B510065-5381-0541-C816-1FA53C2683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4622762-302A-7ACC-B5C0-50B76DD1C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269421"/>
            <a:ext cx="7886700" cy="1960111"/>
          </a:xfrm>
        </p:spPr>
        <p:txBody>
          <a:bodyPr>
            <a:normAutofit/>
          </a:bodyPr>
          <a:lstStyle/>
          <a:p>
            <a:br>
              <a:rPr lang="sl-SI" dirty="0">
                <a:latin typeface="Arial Nova" panose="020B0504020202020204" pitchFamily="34" charset="0"/>
              </a:rPr>
            </a:br>
            <a:r>
              <a:rPr lang="sl-SI" dirty="0">
                <a:latin typeface="Arial Nova" panose="020B0504020202020204" pitchFamily="34" charset="0"/>
              </a:rPr>
              <a:t>CENIK DNEVNIH KART</a:t>
            </a:r>
          </a:p>
        </p:txBody>
      </p:sp>
      <p:sp>
        <p:nvSpPr>
          <p:cNvPr id="4" name="Pravokotnik 3">
            <a:extLst>
              <a:ext uri="{FF2B5EF4-FFF2-40B4-BE49-F238E27FC236}">
                <a16:creationId xmlns:a16="http://schemas.microsoft.com/office/drawing/2014/main" id="{74750793-D361-34C8-44FA-7D87AFF37E9F}"/>
              </a:ext>
            </a:extLst>
          </p:cNvPr>
          <p:cNvSpPr/>
          <p:nvPr/>
        </p:nvSpPr>
        <p:spPr>
          <a:xfrm flipH="1">
            <a:off x="508928" y="419331"/>
            <a:ext cx="45719" cy="1188232"/>
          </a:xfrm>
          <a:prstGeom prst="rect">
            <a:avLst/>
          </a:prstGeom>
          <a:solidFill>
            <a:srgbClr val="C4A8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CBB01B41-DB30-D209-6B99-453452B481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422" y="2002535"/>
            <a:ext cx="8569156" cy="4160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6484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C057260-4EAA-47EC-A9CC-9FF0B44AC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latin typeface="Arial Nova" panose="020B0504020202020204" pitchFamily="34" charset="0"/>
              </a:rPr>
              <a:t>RAZNO</a:t>
            </a:r>
          </a:p>
        </p:txBody>
      </p:sp>
      <p:sp>
        <p:nvSpPr>
          <p:cNvPr id="4" name="Pravokotnik 3">
            <a:extLst>
              <a:ext uri="{FF2B5EF4-FFF2-40B4-BE49-F238E27FC236}">
                <a16:creationId xmlns:a16="http://schemas.microsoft.com/office/drawing/2014/main" id="{E022BB56-CE5F-4818-8377-9F69318C9A1D}"/>
              </a:ext>
            </a:extLst>
          </p:cNvPr>
          <p:cNvSpPr/>
          <p:nvPr/>
        </p:nvSpPr>
        <p:spPr>
          <a:xfrm flipH="1">
            <a:off x="508928" y="419331"/>
            <a:ext cx="45719" cy="1188232"/>
          </a:xfrm>
          <a:prstGeom prst="rect">
            <a:avLst/>
          </a:prstGeom>
          <a:solidFill>
            <a:srgbClr val="C4A8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5" name="Picture 2" descr="https://image.flaticon.com/icons/png/512/50/50626.png">
            <a:extLst>
              <a:ext uri="{FF2B5EF4-FFF2-40B4-BE49-F238E27FC236}">
                <a16:creationId xmlns:a16="http://schemas.microsoft.com/office/drawing/2014/main" id="{467C2A98-E97E-438C-B301-75097CE156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9424" y="2427721"/>
            <a:ext cx="4065155" cy="406515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28928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3982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C057260-4EAA-47EC-A9CC-9FF0B44AC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latin typeface="Arial Nova" panose="020B0504020202020204" pitchFamily="34" charset="0"/>
              </a:rPr>
              <a:t>PREDLOG DNEVNEGA</a:t>
            </a:r>
            <a:br>
              <a:rPr lang="sl-SI" dirty="0">
                <a:latin typeface="Arial Nova" panose="020B0504020202020204" pitchFamily="34" charset="0"/>
              </a:rPr>
            </a:br>
            <a:r>
              <a:rPr lang="sl-SI" dirty="0">
                <a:latin typeface="Arial Nova" panose="020B0504020202020204" pitchFamily="34" charset="0"/>
              </a:rPr>
              <a:t>REDA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69E4EB6-7B3E-4A99-807D-3DFC10C34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0396" y="1971389"/>
            <a:ext cx="7886700" cy="466292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sl-SI" sz="2000" dirty="0">
                <a:latin typeface="Arial Nova Cond" panose="020B0506020202020204" pitchFamily="34" charset="0"/>
              </a:rPr>
              <a:t>Izvolitev delovnega predsedstva</a:t>
            </a:r>
          </a:p>
          <a:p>
            <a:pPr marL="0" lvl="0" indent="0">
              <a:buNone/>
            </a:pPr>
            <a:r>
              <a:rPr lang="sl-SI" sz="2000" dirty="0">
                <a:latin typeface="Arial Nova Cond" panose="020B0506020202020204" pitchFamily="34" charset="0"/>
              </a:rPr>
              <a:t>Potrditev dnevnega reda</a:t>
            </a:r>
          </a:p>
          <a:p>
            <a:pPr marL="0" lvl="0" indent="0">
              <a:buNone/>
            </a:pPr>
            <a:r>
              <a:rPr lang="sl-SI" sz="2000" dirty="0">
                <a:latin typeface="Arial Nova Cond" panose="020B0506020202020204" pitchFamily="34" charset="0"/>
              </a:rPr>
              <a:t>Finančno poročilo za leto 2025</a:t>
            </a:r>
          </a:p>
          <a:p>
            <a:pPr marL="0" lvl="0" indent="0">
              <a:buNone/>
            </a:pPr>
            <a:r>
              <a:rPr lang="sl-SI" sz="2000" dirty="0">
                <a:latin typeface="Arial Nova Cond" panose="020B0506020202020204" pitchFamily="34" charset="0"/>
              </a:rPr>
              <a:t>Poročilo nadzornega odbora</a:t>
            </a:r>
          </a:p>
          <a:p>
            <a:pPr marL="0" indent="0">
              <a:buNone/>
            </a:pPr>
            <a:r>
              <a:rPr lang="sl-SI" sz="2000" dirty="0">
                <a:latin typeface="Arial Nova Cond" panose="020B0506020202020204" pitchFamily="34" charset="0"/>
              </a:rPr>
              <a:t>Višina pristopnine za leto 2026</a:t>
            </a:r>
          </a:p>
          <a:p>
            <a:pPr marL="0" indent="0">
              <a:buNone/>
            </a:pPr>
            <a:r>
              <a:rPr lang="sl-SI" sz="2000" dirty="0">
                <a:latin typeface="Arial Nova Cond" panose="020B0506020202020204" pitchFamily="34" charset="0"/>
              </a:rPr>
              <a:t>Višina članarine za leto 2026</a:t>
            </a:r>
          </a:p>
          <a:p>
            <a:pPr marL="0" indent="0">
              <a:buNone/>
            </a:pPr>
            <a:r>
              <a:rPr lang="sl-SI" sz="2000" dirty="0">
                <a:latin typeface="Arial Nova Cond" panose="020B0506020202020204" pitchFamily="34" charset="0"/>
              </a:rPr>
              <a:t>Izvolitev klubskega kapetana za leto 2026</a:t>
            </a:r>
          </a:p>
          <a:p>
            <a:pPr marL="0" lvl="0" indent="0">
              <a:buNone/>
            </a:pPr>
            <a:r>
              <a:rPr lang="sl-SI" sz="2000" dirty="0">
                <a:latin typeface="Arial Nova Cond" panose="020B0506020202020204" pitchFamily="34" charset="0"/>
              </a:rPr>
              <a:t>Finančni načrt in program dela za leto 2026</a:t>
            </a:r>
          </a:p>
          <a:p>
            <a:pPr marL="0" lvl="0" indent="0">
              <a:buNone/>
            </a:pPr>
            <a:r>
              <a:rPr lang="sl-SI" sz="2000" dirty="0">
                <a:latin typeface="Arial Nova Cond" panose="020B0506020202020204" pitchFamily="34" charset="0"/>
              </a:rPr>
              <a:t>Višina subvencije za letno karto 2026</a:t>
            </a:r>
          </a:p>
          <a:p>
            <a:pPr marL="0" lvl="0" indent="0">
              <a:buNone/>
            </a:pPr>
            <a:r>
              <a:rPr lang="sl-SI" sz="2000" dirty="0">
                <a:latin typeface="Arial Nova Cond" panose="020B0506020202020204" pitchFamily="34" charset="0"/>
              </a:rPr>
              <a:t>Seznanitev upravljalca igrišča glede aktualnih informacij za leto 2026</a:t>
            </a:r>
          </a:p>
          <a:p>
            <a:pPr marL="0" lvl="0" indent="0">
              <a:buNone/>
            </a:pPr>
            <a:r>
              <a:rPr lang="sl-SI" sz="2000" dirty="0">
                <a:latin typeface="Arial Nova Cond" panose="020B0506020202020204" pitchFamily="34" charset="0"/>
              </a:rPr>
              <a:t>Razno</a:t>
            </a:r>
          </a:p>
        </p:txBody>
      </p:sp>
      <p:sp>
        <p:nvSpPr>
          <p:cNvPr id="4" name="Pravokotnik 3">
            <a:extLst>
              <a:ext uri="{FF2B5EF4-FFF2-40B4-BE49-F238E27FC236}">
                <a16:creationId xmlns:a16="http://schemas.microsoft.com/office/drawing/2014/main" id="{E8EDCF15-A5E3-4C26-8C9D-51920708A429}"/>
              </a:ext>
            </a:extLst>
          </p:cNvPr>
          <p:cNvSpPr/>
          <p:nvPr/>
        </p:nvSpPr>
        <p:spPr>
          <a:xfrm flipH="1">
            <a:off x="508928" y="419331"/>
            <a:ext cx="45719" cy="1188232"/>
          </a:xfrm>
          <a:prstGeom prst="rect">
            <a:avLst/>
          </a:prstGeom>
          <a:solidFill>
            <a:srgbClr val="C4A8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" name="Enakokraki trikotnik 4">
            <a:extLst>
              <a:ext uri="{FF2B5EF4-FFF2-40B4-BE49-F238E27FC236}">
                <a16:creationId xmlns:a16="http://schemas.microsoft.com/office/drawing/2014/main" id="{9FB79135-CDBE-46CA-9960-FA9CD5038220}"/>
              </a:ext>
            </a:extLst>
          </p:cNvPr>
          <p:cNvSpPr/>
          <p:nvPr/>
        </p:nvSpPr>
        <p:spPr>
          <a:xfrm rot="5400000">
            <a:off x="769178" y="2098124"/>
            <a:ext cx="137311" cy="118372"/>
          </a:xfrm>
          <a:prstGeom prst="triangle">
            <a:avLst/>
          </a:prstGeom>
          <a:solidFill>
            <a:srgbClr val="B82D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Enakokraki trikotnik 5">
            <a:extLst>
              <a:ext uri="{FF2B5EF4-FFF2-40B4-BE49-F238E27FC236}">
                <a16:creationId xmlns:a16="http://schemas.microsoft.com/office/drawing/2014/main" id="{F0BABF6F-CC33-49B2-830E-7733A96E4343}"/>
              </a:ext>
            </a:extLst>
          </p:cNvPr>
          <p:cNvSpPr/>
          <p:nvPr/>
        </p:nvSpPr>
        <p:spPr>
          <a:xfrm rot="5400000">
            <a:off x="769178" y="2483164"/>
            <a:ext cx="137311" cy="118372"/>
          </a:xfrm>
          <a:prstGeom prst="triangle">
            <a:avLst/>
          </a:prstGeom>
          <a:solidFill>
            <a:srgbClr val="B82D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Enakokraki trikotnik 6">
            <a:extLst>
              <a:ext uri="{FF2B5EF4-FFF2-40B4-BE49-F238E27FC236}">
                <a16:creationId xmlns:a16="http://schemas.microsoft.com/office/drawing/2014/main" id="{AC315CF2-8E97-4A29-BCFD-D33E331B6102}"/>
              </a:ext>
            </a:extLst>
          </p:cNvPr>
          <p:cNvSpPr/>
          <p:nvPr/>
        </p:nvSpPr>
        <p:spPr>
          <a:xfrm rot="5400000">
            <a:off x="769178" y="2877729"/>
            <a:ext cx="137311" cy="118372"/>
          </a:xfrm>
          <a:prstGeom prst="triangle">
            <a:avLst/>
          </a:prstGeom>
          <a:solidFill>
            <a:srgbClr val="B82D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9" name="Enakokraki trikotnik 8">
            <a:extLst>
              <a:ext uri="{FF2B5EF4-FFF2-40B4-BE49-F238E27FC236}">
                <a16:creationId xmlns:a16="http://schemas.microsoft.com/office/drawing/2014/main" id="{9ADEA158-0A8C-4EFD-9517-D3D6BF0A1B47}"/>
              </a:ext>
            </a:extLst>
          </p:cNvPr>
          <p:cNvSpPr/>
          <p:nvPr/>
        </p:nvSpPr>
        <p:spPr>
          <a:xfrm rot="5400000">
            <a:off x="769177" y="3270020"/>
            <a:ext cx="137311" cy="118372"/>
          </a:xfrm>
          <a:prstGeom prst="triangle">
            <a:avLst/>
          </a:prstGeom>
          <a:solidFill>
            <a:srgbClr val="B82D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" name="Enakokraki trikotnik 9">
            <a:extLst>
              <a:ext uri="{FF2B5EF4-FFF2-40B4-BE49-F238E27FC236}">
                <a16:creationId xmlns:a16="http://schemas.microsoft.com/office/drawing/2014/main" id="{1713C271-CF7A-41BC-A463-79804C043244}"/>
              </a:ext>
            </a:extLst>
          </p:cNvPr>
          <p:cNvSpPr/>
          <p:nvPr/>
        </p:nvSpPr>
        <p:spPr>
          <a:xfrm rot="5400000">
            <a:off x="769177" y="3693159"/>
            <a:ext cx="137311" cy="118372"/>
          </a:xfrm>
          <a:prstGeom prst="triangle">
            <a:avLst/>
          </a:prstGeom>
          <a:solidFill>
            <a:srgbClr val="B82D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2" name="Enakokraki trikotnik 11">
            <a:extLst>
              <a:ext uri="{FF2B5EF4-FFF2-40B4-BE49-F238E27FC236}">
                <a16:creationId xmlns:a16="http://schemas.microsoft.com/office/drawing/2014/main" id="{ACA11E23-09C7-4329-A97B-04CA95CD620E}"/>
              </a:ext>
            </a:extLst>
          </p:cNvPr>
          <p:cNvSpPr/>
          <p:nvPr/>
        </p:nvSpPr>
        <p:spPr>
          <a:xfrm rot="5400000">
            <a:off x="769177" y="4079646"/>
            <a:ext cx="137311" cy="118372"/>
          </a:xfrm>
          <a:prstGeom prst="triangle">
            <a:avLst/>
          </a:prstGeom>
          <a:solidFill>
            <a:srgbClr val="B82D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3" name="Enakokraki trikotnik 12">
            <a:extLst>
              <a:ext uri="{FF2B5EF4-FFF2-40B4-BE49-F238E27FC236}">
                <a16:creationId xmlns:a16="http://schemas.microsoft.com/office/drawing/2014/main" id="{E4DAF18C-43DE-4896-B0EB-F740D5B58C38}"/>
              </a:ext>
            </a:extLst>
          </p:cNvPr>
          <p:cNvSpPr/>
          <p:nvPr/>
        </p:nvSpPr>
        <p:spPr>
          <a:xfrm rot="5400000">
            <a:off x="769755" y="4522271"/>
            <a:ext cx="137311" cy="118372"/>
          </a:xfrm>
          <a:prstGeom prst="triangle">
            <a:avLst/>
          </a:prstGeom>
          <a:solidFill>
            <a:srgbClr val="B82D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4" name="Enakokraki trikotnik 13">
            <a:extLst>
              <a:ext uri="{FF2B5EF4-FFF2-40B4-BE49-F238E27FC236}">
                <a16:creationId xmlns:a16="http://schemas.microsoft.com/office/drawing/2014/main" id="{A66E4661-2ACF-4867-823A-85BBF85B5FDC}"/>
              </a:ext>
            </a:extLst>
          </p:cNvPr>
          <p:cNvSpPr/>
          <p:nvPr/>
        </p:nvSpPr>
        <p:spPr>
          <a:xfrm rot="5400000">
            <a:off x="769177" y="4893714"/>
            <a:ext cx="137311" cy="118372"/>
          </a:xfrm>
          <a:prstGeom prst="triangle">
            <a:avLst/>
          </a:prstGeom>
          <a:solidFill>
            <a:srgbClr val="B82D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8" name="Enakokraki trikotnik 17">
            <a:extLst>
              <a:ext uri="{FF2B5EF4-FFF2-40B4-BE49-F238E27FC236}">
                <a16:creationId xmlns:a16="http://schemas.microsoft.com/office/drawing/2014/main" id="{13207105-E2BB-4591-A5F8-E45219678E29}"/>
              </a:ext>
            </a:extLst>
          </p:cNvPr>
          <p:cNvSpPr/>
          <p:nvPr/>
        </p:nvSpPr>
        <p:spPr>
          <a:xfrm rot="5400000">
            <a:off x="769175" y="5305691"/>
            <a:ext cx="137311" cy="118372"/>
          </a:xfrm>
          <a:prstGeom prst="triangle">
            <a:avLst/>
          </a:prstGeom>
          <a:solidFill>
            <a:srgbClr val="B82D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7" name="Enakokraki trikotnik 16">
            <a:extLst>
              <a:ext uri="{FF2B5EF4-FFF2-40B4-BE49-F238E27FC236}">
                <a16:creationId xmlns:a16="http://schemas.microsoft.com/office/drawing/2014/main" id="{860CE027-185F-4315-8E5D-964A0EBD1059}"/>
              </a:ext>
            </a:extLst>
          </p:cNvPr>
          <p:cNvSpPr/>
          <p:nvPr/>
        </p:nvSpPr>
        <p:spPr>
          <a:xfrm rot="5400000">
            <a:off x="764559" y="5719303"/>
            <a:ext cx="137311" cy="118372"/>
          </a:xfrm>
          <a:prstGeom prst="triangle">
            <a:avLst/>
          </a:prstGeom>
          <a:solidFill>
            <a:srgbClr val="B82D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9" name="Enakokraki trikotnik 18">
            <a:extLst>
              <a:ext uri="{FF2B5EF4-FFF2-40B4-BE49-F238E27FC236}">
                <a16:creationId xmlns:a16="http://schemas.microsoft.com/office/drawing/2014/main" id="{0C15D6B3-DE48-435D-B778-5029B8A9AE43}"/>
              </a:ext>
            </a:extLst>
          </p:cNvPr>
          <p:cNvSpPr/>
          <p:nvPr/>
        </p:nvSpPr>
        <p:spPr>
          <a:xfrm rot="5400000">
            <a:off x="759943" y="6104341"/>
            <a:ext cx="137311" cy="118372"/>
          </a:xfrm>
          <a:prstGeom prst="triangle">
            <a:avLst/>
          </a:prstGeom>
          <a:solidFill>
            <a:srgbClr val="B82D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59184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otnik 6">
            <a:extLst>
              <a:ext uri="{FF2B5EF4-FFF2-40B4-BE49-F238E27FC236}">
                <a16:creationId xmlns:a16="http://schemas.microsoft.com/office/drawing/2014/main" id="{C26AACD0-F8BA-42CB-B701-64973070C045}"/>
              </a:ext>
            </a:extLst>
          </p:cNvPr>
          <p:cNvSpPr/>
          <p:nvPr/>
        </p:nvSpPr>
        <p:spPr>
          <a:xfrm>
            <a:off x="6012873" y="5872728"/>
            <a:ext cx="1525847" cy="41194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5C057260-4EAA-47EC-A9CC-9FF0B44AC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latin typeface="Arial Nova" panose="020B0504020202020204" pitchFamily="34" charset="0"/>
              </a:rPr>
              <a:t>FINANČNO POROČILO ZA</a:t>
            </a:r>
            <a:br>
              <a:rPr lang="sl-SI" dirty="0">
                <a:latin typeface="Arial Nova" panose="020B0504020202020204" pitchFamily="34" charset="0"/>
              </a:rPr>
            </a:br>
            <a:r>
              <a:rPr lang="sl-SI" dirty="0">
                <a:latin typeface="Arial Nova" panose="020B0504020202020204" pitchFamily="34" charset="0"/>
              </a:rPr>
              <a:t>LETO 2025</a:t>
            </a:r>
          </a:p>
        </p:txBody>
      </p:sp>
      <p:sp>
        <p:nvSpPr>
          <p:cNvPr id="8" name="Pravokotnik 7">
            <a:extLst>
              <a:ext uri="{FF2B5EF4-FFF2-40B4-BE49-F238E27FC236}">
                <a16:creationId xmlns:a16="http://schemas.microsoft.com/office/drawing/2014/main" id="{0CEC4D3B-0A26-48B3-AF14-0E2B584C0BA4}"/>
              </a:ext>
            </a:extLst>
          </p:cNvPr>
          <p:cNvSpPr/>
          <p:nvPr/>
        </p:nvSpPr>
        <p:spPr>
          <a:xfrm flipH="1">
            <a:off x="508928" y="428567"/>
            <a:ext cx="45719" cy="1188232"/>
          </a:xfrm>
          <a:prstGeom prst="rect">
            <a:avLst/>
          </a:prstGeom>
          <a:solidFill>
            <a:srgbClr val="C4A8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" name="Pravokotnik 4">
            <a:extLst>
              <a:ext uri="{FF2B5EF4-FFF2-40B4-BE49-F238E27FC236}">
                <a16:creationId xmlns:a16="http://schemas.microsoft.com/office/drawing/2014/main" id="{05EB53F6-F6CE-475D-AE3B-3700F24CEB56}"/>
              </a:ext>
            </a:extLst>
          </p:cNvPr>
          <p:cNvSpPr/>
          <p:nvPr/>
        </p:nvSpPr>
        <p:spPr>
          <a:xfrm>
            <a:off x="2467727" y="2721953"/>
            <a:ext cx="5063375" cy="249382"/>
          </a:xfrm>
          <a:prstGeom prst="rect">
            <a:avLst/>
          </a:prstGeom>
          <a:solidFill>
            <a:srgbClr val="B82D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Pravokotnik 5">
            <a:extLst>
              <a:ext uri="{FF2B5EF4-FFF2-40B4-BE49-F238E27FC236}">
                <a16:creationId xmlns:a16="http://schemas.microsoft.com/office/drawing/2014/main" id="{77E76CFE-5353-45D6-8920-76BBB335ADD0}"/>
              </a:ext>
            </a:extLst>
          </p:cNvPr>
          <p:cNvSpPr/>
          <p:nvPr/>
        </p:nvSpPr>
        <p:spPr>
          <a:xfrm>
            <a:off x="2467726" y="5440388"/>
            <a:ext cx="5063376" cy="249382"/>
          </a:xfrm>
          <a:prstGeom prst="rect">
            <a:avLst/>
          </a:prstGeom>
          <a:solidFill>
            <a:srgbClr val="B82D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69E4EB6-7B3E-4A99-807D-3DFC10C34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89348"/>
            <a:ext cx="7886700" cy="5068651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sl-SI" sz="6400" b="1" dirty="0">
                <a:latin typeface="Arial Nova Cond" panose="020B0506020202020204" pitchFamily="34" charset="0"/>
              </a:rPr>
              <a:t>PRIHODKI</a:t>
            </a:r>
            <a:r>
              <a:rPr lang="sl-SI" sz="5600" dirty="0">
                <a:latin typeface="Arial Nova Cond" panose="020B0506020202020204" pitchFamily="34" charset="0"/>
              </a:rPr>
              <a:t>		Članarine				13.235,00 €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sl-SI" sz="5600" dirty="0">
                <a:latin typeface="Arial Nova Cond" panose="020B0506020202020204" pitchFamily="34" charset="0"/>
              </a:rPr>
              <a:t>		Donacije				  0,00 €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sl-SI" sz="5600" dirty="0">
                <a:latin typeface="Arial Nova Cond" panose="020B0506020202020204" pitchFamily="34" charset="0"/>
              </a:rPr>
              <a:t>		Sponzorstva				  450,00 €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sl-SI" sz="5600" b="1" dirty="0">
                <a:solidFill>
                  <a:schemeClr val="bg1"/>
                </a:solidFill>
                <a:latin typeface="Arial Nova Cond" panose="020B0506020202020204" pitchFamily="34" charset="0"/>
              </a:rPr>
              <a:t>		SKUPAJ				13.685,00 €</a:t>
            </a:r>
          </a:p>
          <a:p>
            <a:pPr marL="0" indent="0">
              <a:lnSpc>
                <a:spcPts val="200"/>
              </a:lnSpc>
              <a:spcBef>
                <a:spcPts val="600"/>
              </a:spcBef>
              <a:buNone/>
            </a:pPr>
            <a:endParaRPr lang="sl-SI" sz="1000" b="1" dirty="0">
              <a:latin typeface="Arial Nova Cond" panose="020B0506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sl-SI" sz="6200" b="1" dirty="0">
                <a:latin typeface="Arial Nova Cond" panose="020B0506020202020204" pitchFamily="34" charset="0"/>
              </a:rPr>
              <a:t>ODHODKI</a:t>
            </a:r>
            <a:r>
              <a:rPr lang="sl-SI" sz="1000" b="1" dirty="0">
                <a:latin typeface="Arial Nova Cond" panose="020B0506020202020204" pitchFamily="34" charset="0"/>
              </a:rPr>
              <a:t>		</a:t>
            </a:r>
            <a:r>
              <a:rPr lang="sl-SI" sz="5600" dirty="0">
                <a:latin typeface="Arial Nova Cond" panose="020B0506020202020204" pitchFamily="34" charset="0"/>
              </a:rPr>
              <a:t>Članarina GZS			 4.335,00 €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sl-SI" sz="5600" dirty="0">
                <a:latin typeface="Arial Nova Cond" panose="020B0506020202020204" pitchFamily="34" charset="0"/>
              </a:rPr>
              <a:t>		Štartnine				  5.444,00 €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sl-SI" sz="5600" dirty="0">
                <a:latin typeface="Arial Nova Cond" panose="020B0506020202020204" pitchFamily="34" charset="0"/>
              </a:rPr>
              <a:t>		Drugi stroški				  1.050,00 €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sl-SI" sz="5600" dirty="0">
                <a:latin typeface="Arial Nova Cond" panose="020B0506020202020204" pitchFamily="34" charset="0"/>
              </a:rPr>
              <a:t>		Pokali				  906,00 €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sl-SI" sz="5600" dirty="0">
                <a:latin typeface="Arial Nova Cond" panose="020B0506020202020204" pitchFamily="34" charset="0"/>
              </a:rPr>
              <a:t>		Prispevek za letne karte			  1.241,00 €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sl-SI" sz="5600" dirty="0">
                <a:latin typeface="Arial Nova Cond" panose="020B0506020202020204" pitchFamily="34" charset="0"/>
              </a:rPr>
              <a:t>		Reklama				     891,00 €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sl-SI" sz="5600" dirty="0">
                <a:latin typeface="Arial Nova Cond" panose="020B0506020202020204" pitchFamily="34" charset="0"/>
              </a:rPr>
              <a:t>		Šola golfa				     0,00 €</a:t>
            </a:r>
          </a:p>
          <a:p>
            <a:pPr marL="0" indent="0">
              <a:lnSpc>
                <a:spcPts val="1400"/>
              </a:lnSpc>
              <a:spcBef>
                <a:spcPts val="600"/>
              </a:spcBef>
              <a:buNone/>
            </a:pPr>
            <a:r>
              <a:rPr lang="sl-SI" sz="5600" dirty="0">
                <a:latin typeface="Arial Nova Cond" panose="020B0506020202020204" pitchFamily="34" charset="0"/>
              </a:rPr>
              <a:t>		PTT, Telekom, provizije, rač.	  	     138,00 €</a:t>
            </a:r>
          </a:p>
          <a:p>
            <a:pPr marL="0" indent="0">
              <a:lnSpc>
                <a:spcPts val="1400"/>
              </a:lnSpc>
              <a:spcBef>
                <a:spcPts val="600"/>
              </a:spcBef>
              <a:buNone/>
            </a:pPr>
            <a:r>
              <a:rPr lang="sl-SI" sz="5600" dirty="0">
                <a:solidFill>
                  <a:schemeClr val="bg1"/>
                </a:solidFill>
                <a:latin typeface="Arial Nova Cond" panose="020B0506020202020204" pitchFamily="34" charset="0"/>
              </a:rPr>
              <a:t>		</a:t>
            </a:r>
            <a:r>
              <a:rPr lang="sl-SI" sz="5600" b="1" dirty="0">
                <a:solidFill>
                  <a:schemeClr val="bg1"/>
                </a:solidFill>
                <a:latin typeface="Arial Nova Cond" panose="020B0506020202020204" pitchFamily="34" charset="0"/>
              </a:rPr>
              <a:t>SKUPAJ				14.005,00 €</a:t>
            </a:r>
            <a:endParaRPr lang="sl-SI" sz="5600" b="1" dirty="0">
              <a:latin typeface="Arial Nova Cond" panose="020B0506020202020204" pitchFamily="34" charset="0"/>
            </a:endParaRPr>
          </a:p>
          <a:p>
            <a:pPr marL="0" indent="0">
              <a:lnSpc>
                <a:spcPts val="1400"/>
              </a:lnSpc>
              <a:spcBef>
                <a:spcPts val="600"/>
              </a:spcBef>
              <a:buNone/>
            </a:pPr>
            <a:endParaRPr lang="sl-SI" sz="6200" b="1" dirty="0">
              <a:latin typeface="Arial Nova Cond" panose="020B0506020202020204" pitchFamily="34" charset="0"/>
            </a:endParaRPr>
          </a:p>
          <a:p>
            <a:pPr marL="0" indent="0">
              <a:lnSpc>
                <a:spcPts val="1400"/>
              </a:lnSpc>
              <a:spcBef>
                <a:spcPts val="600"/>
              </a:spcBef>
              <a:buNone/>
            </a:pPr>
            <a:r>
              <a:rPr lang="sl-SI" sz="6200" b="1" dirty="0">
                <a:latin typeface="Arial Nova Cond" panose="020B0506020202020204" pitchFamily="34" charset="0"/>
              </a:rPr>
              <a:t>RAZLIKA</a:t>
            </a:r>
            <a:r>
              <a:rPr lang="sl-SI" b="1" dirty="0">
                <a:latin typeface="Arial Nova Cond" panose="020B0506020202020204" pitchFamily="34" charset="0"/>
              </a:rPr>
              <a:t>						</a:t>
            </a:r>
            <a:r>
              <a:rPr lang="sl-SI" sz="5600" b="1" dirty="0">
                <a:solidFill>
                  <a:srgbClr val="0070C0"/>
                </a:solidFill>
                <a:latin typeface="Arial Nova Cond" panose="020B0506020202020204" pitchFamily="34" charset="0"/>
              </a:rPr>
              <a:t>   </a:t>
            </a:r>
            <a:r>
              <a:rPr lang="sl-SI" sz="5600" b="1" dirty="0">
                <a:solidFill>
                  <a:schemeClr val="bg1"/>
                </a:solidFill>
                <a:latin typeface="Arial Nova Cond" panose="020B0506020202020204" pitchFamily="34" charset="0"/>
              </a:rPr>
              <a:t>- 320,00 €</a:t>
            </a:r>
            <a:endParaRPr lang="sl-SI" sz="4400" dirty="0">
              <a:solidFill>
                <a:schemeClr val="bg1"/>
              </a:solidFill>
              <a:latin typeface="Arial Nova Cond" panose="020B0506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sl-SI" sz="4400" dirty="0">
                <a:solidFill>
                  <a:schemeClr val="bg2">
                    <a:lumMod val="50000"/>
                  </a:schemeClr>
                </a:solidFill>
                <a:latin typeface="Arial Nova Cond" panose="020B0506020202020204" pitchFamily="34" charset="0"/>
              </a:rPr>
              <a:t>*število vplačanih članarin v letu 2025 je 93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sl-SI" sz="4400" dirty="0">
                <a:solidFill>
                  <a:schemeClr val="bg2">
                    <a:lumMod val="50000"/>
                  </a:schemeClr>
                </a:solidFill>
                <a:latin typeface="Arial Nova Cond" panose="020B0506020202020204" pitchFamily="34" charset="0"/>
              </a:rPr>
              <a:t>*višji prihodki glede na leto 2024 za 7,00 €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sl-SI" sz="4400" dirty="0">
                <a:solidFill>
                  <a:schemeClr val="bg2">
                    <a:lumMod val="50000"/>
                  </a:schemeClr>
                </a:solidFill>
                <a:latin typeface="Arial Nova Cond" panose="020B0506020202020204" pitchFamily="34" charset="0"/>
              </a:rPr>
              <a:t>*nižji odhodki glede na leto 2024 za 2.594,00 €</a:t>
            </a:r>
          </a:p>
        </p:txBody>
      </p:sp>
    </p:spTree>
    <p:extLst>
      <p:ext uri="{BB962C8B-B14F-4D97-AF65-F5344CB8AC3E}">
        <p14:creationId xmlns:p14="http://schemas.microsoft.com/office/powerpoint/2010/main" val="555314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C057260-4EAA-47EC-A9CC-9FF0B44AC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latin typeface="Arial Nova" panose="020B0504020202020204" pitchFamily="34" charset="0"/>
              </a:rPr>
              <a:t>FINANČNO POROČILO ZA</a:t>
            </a:r>
            <a:br>
              <a:rPr lang="sl-SI" dirty="0">
                <a:latin typeface="Arial Nova" panose="020B0504020202020204" pitchFamily="34" charset="0"/>
              </a:rPr>
            </a:br>
            <a:r>
              <a:rPr lang="sl-SI" dirty="0">
                <a:latin typeface="Arial Nova" panose="020B0504020202020204" pitchFamily="34" charset="0"/>
              </a:rPr>
              <a:t>LETO 2025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69E4EB6-7B3E-4A99-807D-3DFC10C34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0395" y="2093478"/>
            <a:ext cx="8358332" cy="4459726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sl-SI" sz="2600" dirty="0">
                <a:latin typeface="Arial Nova Cond" panose="020B0506020202020204" pitchFamily="34" charset="0"/>
              </a:rPr>
              <a:t>V letu 2025 izvedenih 7 klubskih turnirjev (za HCP)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sl-SI" sz="2600" dirty="0">
                <a:latin typeface="Arial Nova Cond" panose="020B0506020202020204" pitchFamily="34" charset="0"/>
              </a:rPr>
              <a:t>6 krogov tekmovanj na 9 luknjah v sklopu „Klubske lestvice“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sl-SI" sz="2600" dirty="0">
                <a:latin typeface="Arial Nova Cond" panose="020B0506020202020204" pitchFamily="34" charset="0"/>
              </a:rPr>
              <a:t>Oglaševanje, začetna šola golfa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sl-SI" sz="2600" dirty="0">
                <a:latin typeface="Arial Nova Cond" panose="020B0506020202020204" pitchFamily="34" charset="0"/>
              </a:rPr>
              <a:t>Upravni odbor je dosledno upravljal s finančnimi viri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sl-SI" sz="2600" dirty="0">
                <a:latin typeface="Arial Nova Cond" panose="020B0506020202020204" pitchFamily="34" charset="0"/>
              </a:rPr>
              <a:t>Tekoče poravnane obveznosti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sl-SI" sz="2600" dirty="0">
                <a:latin typeface="Arial Nova Cond" panose="020B0506020202020204" pitchFamily="34" charset="0"/>
              </a:rPr>
              <a:t>Organizacija izleta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sl-SI" sz="2600" dirty="0">
                <a:latin typeface="Arial Nova Cond" panose="020B0506020202020204" pitchFamily="34" charset="0"/>
              </a:rPr>
              <a:t>Začetno šolo golfa je opravilo 18 novih golfistov</a:t>
            </a:r>
          </a:p>
          <a:p>
            <a:pPr marL="0" indent="0">
              <a:lnSpc>
                <a:spcPct val="120000"/>
              </a:lnSpc>
              <a:buNone/>
            </a:pPr>
            <a:endParaRPr lang="sl-SI" sz="2600" dirty="0"/>
          </a:p>
        </p:txBody>
      </p:sp>
      <p:sp>
        <p:nvSpPr>
          <p:cNvPr id="4" name="Pravokotnik 3">
            <a:extLst>
              <a:ext uri="{FF2B5EF4-FFF2-40B4-BE49-F238E27FC236}">
                <a16:creationId xmlns:a16="http://schemas.microsoft.com/office/drawing/2014/main" id="{A44E767C-62E6-4C41-89FD-D86070C043DB}"/>
              </a:ext>
            </a:extLst>
          </p:cNvPr>
          <p:cNvSpPr/>
          <p:nvPr/>
        </p:nvSpPr>
        <p:spPr>
          <a:xfrm flipH="1">
            <a:off x="508928" y="419331"/>
            <a:ext cx="45719" cy="1188232"/>
          </a:xfrm>
          <a:prstGeom prst="rect">
            <a:avLst/>
          </a:prstGeom>
          <a:solidFill>
            <a:srgbClr val="C4A8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" name="Enakokraki trikotnik 4">
            <a:extLst>
              <a:ext uri="{FF2B5EF4-FFF2-40B4-BE49-F238E27FC236}">
                <a16:creationId xmlns:a16="http://schemas.microsoft.com/office/drawing/2014/main" id="{5AC9EFC0-7CE7-46C0-B533-E80C5E83BDB6}"/>
              </a:ext>
            </a:extLst>
          </p:cNvPr>
          <p:cNvSpPr/>
          <p:nvPr/>
        </p:nvSpPr>
        <p:spPr>
          <a:xfrm rot="5400000">
            <a:off x="794363" y="2333206"/>
            <a:ext cx="117270" cy="118372"/>
          </a:xfrm>
          <a:prstGeom prst="triangle">
            <a:avLst/>
          </a:prstGeom>
          <a:solidFill>
            <a:srgbClr val="B82D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Enakokraki trikotnik 7">
            <a:extLst>
              <a:ext uri="{FF2B5EF4-FFF2-40B4-BE49-F238E27FC236}">
                <a16:creationId xmlns:a16="http://schemas.microsoft.com/office/drawing/2014/main" id="{0602CF48-1D4C-43B1-9A00-16728E8941B4}"/>
              </a:ext>
            </a:extLst>
          </p:cNvPr>
          <p:cNvSpPr/>
          <p:nvPr/>
        </p:nvSpPr>
        <p:spPr>
          <a:xfrm rot="5400000">
            <a:off x="794363" y="2934083"/>
            <a:ext cx="117270" cy="118372"/>
          </a:xfrm>
          <a:prstGeom prst="triangle">
            <a:avLst/>
          </a:prstGeom>
          <a:solidFill>
            <a:srgbClr val="B82D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9" name="Enakokraki trikotnik 8">
            <a:extLst>
              <a:ext uri="{FF2B5EF4-FFF2-40B4-BE49-F238E27FC236}">
                <a16:creationId xmlns:a16="http://schemas.microsoft.com/office/drawing/2014/main" id="{F06FEC41-E18E-4410-A27C-054279102835}"/>
              </a:ext>
            </a:extLst>
          </p:cNvPr>
          <p:cNvSpPr/>
          <p:nvPr/>
        </p:nvSpPr>
        <p:spPr>
          <a:xfrm rot="5400000">
            <a:off x="794363" y="3526931"/>
            <a:ext cx="117270" cy="118372"/>
          </a:xfrm>
          <a:prstGeom prst="triangle">
            <a:avLst/>
          </a:prstGeom>
          <a:solidFill>
            <a:srgbClr val="B82D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" name="Enakokraki trikotnik 9">
            <a:extLst>
              <a:ext uri="{FF2B5EF4-FFF2-40B4-BE49-F238E27FC236}">
                <a16:creationId xmlns:a16="http://schemas.microsoft.com/office/drawing/2014/main" id="{00BD0314-AC5C-48EC-A8B6-6AAD266F0F26}"/>
              </a:ext>
            </a:extLst>
          </p:cNvPr>
          <p:cNvSpPr/>
          <p:nvPr/>
        </p:nvSpPr>
        <p:spPr>
          <a:xfrm rot="5400000">
            <a:off x="794363" y="4153973"/>
            <a:ext cx="117270" cy="118372"/>
          </a:xfrm>
          <a:prstGeom prst="triangle">
            <a:avLst/>
          </a:prstGeom>
          <a:solidFill>
            <a:srgbClr val="B82D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" name="Enakokraki trikotnik 10">
            <a:extLst>
              <a:ext uri="{FF2B5EF4-FFF2-40B4-BE49-F238E27FC236}">
                <a16:creationId xmlns:a16="http://schemas.microsoft.com/office/drawing/2014/main" id="{9C3D1037-2416-41EA-8746-99F21E7AD642}"/>
              </a:ext>
            </a:extLst>
          </p:cNvPr>
          <p:cNvSpPr/>
          <p:nvPr/>
        </p:nvSpPr>
        <p:spPr>
          <a:xfrm rot="5400000">
            <a:off x="794363" y="4749904"/>
            <a:ext cx="117270" cy="118372"/>
          </a:xfrm>
          <a:prstGeom prst="triangle">
            <a:avLst/>
          </a:prstGeom>
          <a:solidFill>
            <a:srgbClr val="B82D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2" name="Enakokraki trikotnik 11">
            <a:extLst>
              <a:ext uri="{FF2B5EF4-FFF2-40B4-BE49-F238E27FC236}">
                <a16:creationId xmlns:a16="http://schemas.microsoft.com/office/drawing/2014/main" id="{63FF6955-83C6-4636-8FC3-9889C0C523A4}"/>
              </a:ext>
            </a:extLst>
          </p:cNvPr>
          <p:cNvSpPr/>
          <p:nvPr/>
        </p:nvSpPr>
        <p:spPr>
          <a:xfrm rot="5400000">
            <a:off x="794363" y="5346638"/>
            <a:ext cx="117270" cy="118372"/>
          </a:xfrm>
          <a:prstGeom prst="triangle">
            <a:avLst/>
          </a:prstGeom>
          <a:solidFill>
            <a:srgbClr val="B82D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98880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C057260-4EAA-47EC-A9CC-9FF0B44AC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dirty="0">
                <a:latin typeface="Arial Nova" panose="020B0504020202020204" pitchFamily="34" charset="0"/>
              </a:rPr>
              <a:t>PREDLOG VIŠINE</a:t>
            </a:r>
            <a:br>
              <a:rPr lang="sl-SI" sz="4000" dirty="0">
                <a:latin typeface="Arial Nova" panose="020B0504020202020204" pitchFamily="34" charset="0"/>
              </a:rPr>
            </a:br>
            <a:r>
              <a:rPr lang="sl-SI" sz="4000" dirty="0">
                <a:latin typeface="Arial Nova" panose="020B0504020202020204" pitchFamily="34" charset="0"/>
              </a:rPr>
              <a:t>PRISTOPNINE ZA LETO 2026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69E4EB6-7B3E-4A99-807D-3DFC10C34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1187" y="2141536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sl-SI" dirty="0"/>
              <a:t>Upravni odbor predlaga članom kluba, da za leto 2026 ni pristopnine.</a:t>
            </a:r>
          </a:p>
        </p:txBody>
      </p:sp>
      <p:sp>
        <p:nvSpPr>
          <p:cNvPr id="4" name="Pravokotnik 3">
            <a:extLst>
              <a:ext uri="{FF2B5EF4-FFF2-40B4-BE49-F238E27FC236}">
                <a16:creationId xmlns:a16="http://schemas.microsoft.com/office/drawing/2014/main" id="{F2197D67-1657-469D-9431-80D3C20BD08C}"/>
              </a:ext>
            </a:extLst>
          </p:cNvPr>
          <p:cNvSpPr/>
          <p:nvPr/>
        </p:nvSpPr>
        <p:spPr>
          <a:xfrm flipH="1">
            <a:off x="508928" y="419331"/>
            <a:ext cx="45719" cy="1188232"/>
          </a:xfrm>
          <a:prstGeom prst="rect">
            <a:avLst/>
          </a:prstGeom>
          <a:solidFill>
            <a:srgbClr val="C4A8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" name="Enakokraki trikotnik 4">
            <a:extLst>
              <a:ext uri="{FF2B5EF4-FFF2-40B4-BE49-F238E27FC236}">
                <a16:creationId xmlns:a16="http://schemas.microsoft.com/office/drawing/2014/main" id="{AD31BAC5-F143-44A3-BE31-AAC19D97F2E6}"/>
              </a:ext>
            </a:extLst>
          </p:cNvPr>
          <p:cNvSpPr/>
          <p:nvPr/>
        </p:nvSpPr>
        <p:spPr>
          <a:xfrm rot="5400000">
            <a:off x="726479" y="2329301"/>
            <a:ext cx="117270" cy="118372"/>
          </a:xfrm>
          <a:prstGeom prst="triangle">
            <a:avLst/>
          </a:prstGeom>
          <a:solidFill>
            <a:srgbClr val="B82D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794899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ralelogram 11">
            <a:extLst>
              <a:ext uri="{FF2B5EF4-FFF2-40B4-BE49-F238E27FC236}">
                <a16:creationId xmlns:a16="http://schemas.microsoft.com/office/drawing/2014/main" id="{16EB9DDC-486B-424F-ACEB-FADBF686A835}"/>
              </a:ext>
            </a:extLst>
          </p:cNvPr>
          <p:cNvSpPr/>
          <p:nvPr/>
        </p:nvSpPr>
        <p:spPr>
          <a:xfrm>
            <a:off x="4572000" y="6084167"/>
            <a:ext cx="4036290" cy="464992"/>
          </a:xfrm>
          <a:prstGeom prst="parallelogram">
            <a:avLst/>
          </a:prstGeom>
          <a:solidFill>
            <a:srgbClr val="BAA0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" name="Paralelogram 10">
            <a:extLst>
              <a:ext uri="{FF2B5EF4-FFF2-40B4-BE49-F238E27FC236}">
                <a16:creationId xmlns:a16="http://schemas.microsoft.com/office/drawing/2014/main" id="{3408A1F0-213F-417A-AF3D-F4169E45B990}"/>
              </a:ext>
            </a:extLst>
          </p:cNvPr>
          <p:cNvSpPr/>
          <p:nvPr/>
        </p:nvSpPr>
        <p:spPr>
          <a:xfrm flipH="1">
            <a:off x="4572000" y="5159068"/>
            <a:ext cx="4036290" cy="464992"/>
          </a:xfrm>
          <a:prstGeom prst="parallelogram">
            <a:avLst/>
          </a:prstGeom>
          <a:solidFill>
            <a:srgbClr val="B82D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" name="Paralelogram 9">
            <a:extLst>
              <a:ext uri="{FF2B5EF4-FFF2-40B4-BE49-F238E27FC236}">
                <a16:creationId xmlns:a16="http://schemas.microsoft.com/office/drawing/2014/main" id="{C3F27ECB-0B9C-4947-B76B-38F78715B1B4}"/>
              </a:ext>
            </a:extLst>
          </p:cNvPr>
          <p:cNvSpPr/>
          <p:nvPr/>
        </p:nvSpPr>
        <p:spPr>
          <a:xfrm>
            <a:off x="4572000" y="4658927"/>
            <a:ext cx="4036290" cy="464992"/>
          </a:xfrm>
          <a:prstGeom prst="parallelogram">
            <a:avLst/>
          </a:prstGeom>
          <a:solidFill>
            <a:srgbClr val="C4A8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9" name="Paralelogram 8">
            <a:extLst>
              <a:ext uri="{FF2B5EF4-FFF2-40B4-BE49-F238E27FC236}">
                <a16:creationId xmlns:a16="http://schemas.microsoft.com/office/drawing/2014/main" id="{44262BA7-0974-4002-8006-498515549590}"/>
              </a:ext>
            </a:extLst>
          </p:cNvPr>
          <p:cNvSpPr/>
          <p:nvPr/>
        </p:nvSpPr>
        <p:spPr>
          <a:xfrm flipH="1">
            <a:off x="4572000" y="3644949"/>
            <a:ext cx="4036290" cy="464992"/>
          </a:xfrm>
          <a:prstGeom prst="parallelogram">
            <a:avLst/>
          </a:prstGeom>
          <a:solidFill>
            <a:srgbClr val="B82D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Paralelogram 7">
            <a:extLst>
              <a:ext uri="{FF2B5EF4-FFF2-40B4-BE49-F238E27FC236}">
                <a16:creationId xmlns:a16="http://schemas.microsoft.com/office/drawing/2014/main" id="{9CA19474-35FC-4686-88DD-EC579E48D0BA}"/>
              </a:ext>
            </a:extLst>
          </p:cNvPr>
          <p:cNvSpPr/>
          <p:nvPr/>
        </p:nvSpPr>
        <p:spPr>
          <a:xfrm>
            <a:off x="4572001" y="3143876"/>
            <a:ext cx="4036291" cy="464992"/>
          </a:xfrm>
          <a:prstGeom prst="parallelogram">
            <a:avLst/>
          </a:prstGeom>
          <a:solidFill>
            <a:srgbClr val="C4A8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5C057260-4EAA-47EC-A9CC-9FF0B44AC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>
                <a:latin typeface="Arial Nova" panose="020B0504020202020204" pitchFamily="34" charset="0"/>
              </a:rPr>
              <a:t>PREDLOG VIŠINE</a:t>
            </a:r>
            <a:br>
              <a:rPr lang="sl-SI" dirty="0">
                <a:latin typeface="Arial Nova" panose="020B0504020202020204" pitchFamily="34" charset="0"/>
              </a:rPr>
            </a:br>
            <a:r>
              <a:rPr lang="sl-SI" dirty="0">
                <a:latin typeface="Arial Nova" panose="020B0504020202020204" pitchFamily="34" charset="0"/>
              </a:rPr>
              <a:t>ČLANARINE ZA LETO 2026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69E4EB6-7B3E-4A99-807D-3DFC10C34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8868" y="3143876"/>
            <a:ext cx="8007350" cy="4094884"/>
          </a:xfrm>
        </p:spPr>
        <p:txBody>
          <a:bodyPr/>
          <a:lstStyle/>
          <a:p>
            <a:pPr marL="0" indent="0">
              <a:buNone/>
            </a:pPr>
            <a:r>
              <a:rPr lang="sl-SI" dirty="0">
                <a:latin typeface="Arial Nova Cond" panose="020B0506020202020204" pitchFamily="34" charset="0"/>
              </a:rPr>
              <a:t>Obstoječi člani 		  </a:t>
            </a:r>
            <a:r>
              <a:rPr lang="sl-SI" b="1" dirty="0">
                <a:solidFill>
                  <a:schemeClr val="bg1"/>
                </a:solidFill>
                <a:latin typeface="Arial Nova Cond" panose="020B0506020202020204" pitchFamily="34" charset="0"/>
              </a:rPr>
              <a:t>140 €</a:t>
            </a:r>
            <a:r>
              <a:rPr lang="sl-SI" dirty="0">
                <a:latin typeface="Arial Nova Cond" panose="020B0506020202020204" pitchFamily="34" charset="0"/>
              </a:rPr>
              <a:t> </a:t>
            </a:r>
            <a:r>
              <a:rPr lang="sl-SI" sz="2000" dirty="0">
                <a:solidFill>
                  <a:schemeClr val="bg1"/>
                </a:solidFill>
                <a:latin typeface="Arial Nova Cond" panose="020B0506020202020204" pitchFamily="34" charset="0"/>
              </a:rPr>
              <a:t>(plačilo do 28.02.2026)</a:t>
            </a:r>
            <a:endParaRPr lang="sl-SI" dirty="0">
              <a:solidFill>
                <a:schemeClr val="bg1"/>
              </a:solidFill>
              <a:latin typeface="Arial Nova Cond" panose="020B0506020202020204" pitchFamily="34" charset="0"/>
            </a:endParaRPr>
          </a:p>
          <a:p>
            <a:pPr marL="0" indent="0">
              <a:buNone/>
            </a:pPr>
            <a:r>
              <a:rPr lang="sl-SI" dirty="0">
                <a:latin typeface="Arial Nova Cond" panose="020B0506020202020204" pitchFamily="34" charset="0"/>
              </a:rPr>
              <a:t>				  </a:t>
            </a:r>
            <a:r>
              <a:rPr lang="sl-SI" b="1" dirty="0">
                <a:solidFill>
                  <a:schemeClr val="bg1"/>
                </a:solidFill>
                <a:latin typeface="Arial Nova Cond" panose="020B0506020202020204" pitchFamily="34" charset="0"/>
              </a:rPr>
              <a:t>150 €</a:t>
            </a:r>
            <a:r>
              <a:rPr lang="sl-SI" dirty="0">
                <a:latin typeface="Arial Nova Cond" panose="020B0506020202020204" pitchFamily="34" charset="0"/>
              </a:rPr>
              <a:t> </a:t>
            </a:r>
            <a:r>
              <a:rPr lang="sl-SI" sz="2000" dirty="0">
                <a:solidFill>
                  <a:schemeClr val="bg1"/>
                </a:solidFill>
                <a:latin typeface="Arial Nova Cond" panose="020B0506020202020204" pitchFamily="34" charset="0"/>
              </a:rPr>
              <a:t>(plačilo po 28.02.2026)</a:t>
            </a:r>
            <a:endParaRPr lang="sl-SI" dirty="0">
              <a:solidFill>
                <a:schemeClr val="bg1"/>
              </a:solidFill>
              <a:latin typeface="Arial Nova Cond" panose="020B0506020202020204" pitchFamily="34" charset="0"/>
            </a:endParaRPr>
          </a:p>
          <a:p>
            <a:pPr marL="0" indent="0">
              <a:buNone/>
            </a:pPr>
            <a:r>
              <a:rPr lang="sl-SI" dirty="0">
                <a:latin typeface="Arial Nova Cond" panose="020B0506020202020204" pitchFamily="34" charset="0"/>
              </a:rPr>
              <a:t>	</a:t>
            </a:r>
          </a:p>
          <a:p>
            <a:pPr marL="0" indent="0">
              <a:buNone/>
            </a:pPr>
            <a:r>
              <a:rPr lang="sl-SI" dirty="0">
                <a:latin typeface="Arial Nova Cond" panose="020B0506020202020204" pitchFamily="34" charset="0"/>
              </a:rPr>
              <a:t>Obstoječi člani &lt; 18 let	    </a:t>
            </a:r>
            <a:r>
              <a:rPr lang="sl-SI" b="1" dirty="0">
                <a:solidFill>
                  <a:schemeClr val="bg1"/>
                </a:solidFill>
                <a:latin typeface="Arial Nova Cond" panose="020B0506020202020204" pitchFamily="34" charset="0"/>
              </a:rPr>
              <a:t>25 €</a:t>
            </a:r>
            <a:r>
              <a:rPr lang="sl-SI" dirty="0">
                <a:solidFill>
                  <a:schemeClr val="bg1"/>
                </a:solidFill>
                <a:latin typeface="Arial Nova Cond" panose="020B0506020202020204" pitchFamily="34" charset="0"/>
              </a:rPr>
              <a:t> </a:t>
            </a:r>
            <a:r>
              <a:rPr lang="sl-SI" sz="2000" dirty="0">
                <a:solidFill>
                  <a:schemeClr val="bg1"/>
                </a:solidFill>
                <a:latin typeface="Arial Nova Cond" panose="020B0506020202020204" pitchFamily="34" charset="0"/>
              </a:rPr>
              <a:t>(plačilo do 28.02.2026)</a:t>
            </a:r>
          </a:p>
          <a:p>
            <a:pPr marL="0" indent="0">
              <a:buNone/>
            </a:pPr>
            <a:r>
              <a:rPr lang="sl-SI" sz="2000" dirty="0">
                <a:latin typeface="Arial Nova Cond" panose="020B0506020202020204" pitchFamily="34" charset="0"/>
              </a:rPr>
              <a:t>				     </a:t>
            </a:r>
            <a:r>
              <a:rPr lang="sl-SI" sz="2000" b="1" dirty="0">
                <a:solidFill>
                  <a:schemeClr val="bg1"/>
                </a:solidFill>
                <a:latin typeface="Arial Nova Cond" panose="020B0506020202020204" pitchFamily="34" charset="0"/>
              </a:rPr>
              <a:t>40</a:t>
            </a:r>
            <a:r>
              <a:rPr lang="sl-SI" b="1" dirty="0">
                <a:solidFill>
                  <a:schemeClr val="bg1"/>
                </a:solidFill>
                <a:latin typeface="Arial Nova Cond" panose="020B0506020202020204" pitchFamily="34" charset="0"/>
              </a:rPr>
              <a:t> €</a:t>
            </a:r>
            <a:r>
              <a:rPr lang="sl-SI" dirty="0">
                <a:solidFill>
                  <a:schemeClr val="bg1"/>
                </a:solidFill>
                <a:latin typeface="Arial Nova Cond" panose="020B0506020202020204" pitchFamily="34" charset="0"/>
              </a:rPr>
              <a:t> </a:t>
            </a:r>
            <a:r>
              <a:rPr lang="sl-SI" sz="2000" dirty="0">
                <a:solidFill>
                  <a:schemeClr val="bg1"/>
                </a:solidFill>
                <a:latin typeface="Arial Nova Cond" panose="020B0506020202020204" pitchFamily="34" charset="0"/>
              </a:rPr>
              <a:t>(plačilo po 28.02.2026)</a:t>
            </a:r>
          </a:p>
          <a:p>
            <a:pPr marL="0" indent="0">
              <a:buNone/>
            </a:pPr>
            <a:endParaRPr lang="sl-SI" sz="2000" dirty="0">
              <a:latin typeface="Arial Nova Cond" panose="020B0506020202020204" pitchFamily="34" charset="0"/>
            </a:endParaRPr>
          </a:p>
          <a:p>
            <a:pPr marL="0" indent="0">
              <a:buNone/>
            </a:pPr>
            <a:r>
              <a:rPr lang="sl-SI" dirty="0">
                <a:latin typeface="Arial Nova Cond" panose="020B0506020202020204" pitchFamily="34" charset="0"/>
              </a:rPr>
              <a:t>Novi člani</a:t>
            </a:r>
            <a:r>
              <a:rPr lang="sl-SI" sz="2000" dirty="0">
                <a:latin typeface="Arial Nova Cond" panose="020B0506020202020204" pitchFamily="34" charset="0"/>
              </a:rPr>
              <a:t>			  </a:t>
            </a:r>
            <a:r>
              <a:rPr lang="sl-SI" b="1" dirty="0">
                <a:solidFill>
                  <a:schemeClr val="bg1"/>
                </a:solidFill>
                <a:latin typeface="Arial Nova Cond" panose="020B0506020202020204" pitchFamily="34" charset="0"/>
              </a:rPr>
              <a:t>150 €</a:t>
            </a:r>
          </a:p>
        </p:txBody>
      </p:sp>
      <p:sp>
        <p:nvSpPr>
          <p:cNvPr id="4" name="Pravokotnik 3">
            <a:extLst>
              <a:ext uri="{FF2B5EF4-FFF2-40B4-BE49-F238E27FC236}">
                <a16:creationId xmlns:a16="http://schemas.microsoft.com/office/drawing/2014/main" id="{06E76082-F582-4523-8B12-BD333972BC77}"/>
              </a:ext>
            </a:extLst>
          </p:cNvPr>
          <p:cNvSpPr/>
          <p:nvPr/>
        </p:nvSpPr>
        <p:spPr>
          <a:xfrm flipH="1">
            <a:off x="508928" y="419331"/>
            <a:ext cx="45719" cy="1188232"/>
          </a:xfrm>
          <a:prstGeom prst="rect">
            <a:avLst/>
          </a:prstGeom>
          <a:solidFill>
            <a:srgbClr val="C4A8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" name="Enakokraki trikotnik 4">
            <a:extLst>
              <a:ext uri="{FF2B5EF4-FFF2-40B4-BE49-F238E27FC236}">
                <a16:creationId xmlns:a16="http://schemas.microsoft.com/office/drawing/2014/main" id="{B637AD23-7E84-4465-BD4A-11D7ADC5C25B}"/>
              </a:ext>
            </a:extLst>
          </p:cNvPr>
          <p:cNvSpPr/>
          <p:nvPr/>
        </p:nvSpPr>
        <p:spPr>
          <a:xfrm rot="5400000">
            <a:off x="806396" y="3323219"/>
            <a:ext cx="117270" cy="118372"/>
          </a:xfrm>
          <a:prstGeom prst="triangle">
            <a:avLst/>
          </a:prstGeom>
          <a:solidFill>
            <a:srgbClr val="B82D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Enakokraki trikotnik 5">
            <a:extLst>
              <a:ext uri="{FF2B5EF4-FFF2-40B4-BE49-F238E27FC236}">
                <a16:creationId xmlns:a16="http://schemas.microsoft.com/office/drawing/2014/main" id="{26CA211C-5E05-41CF-BC96-AC197F084FB0}"/>
              </a:ext>
            </a:extLst>
          </p:cNvPr>
          <p:cNvSpPr/>
          <p:nvPr/>
        </p:nvSpPr>
        <p:spPr>
          <a:xfrm rot="5400000">
            <a:off x="806396" y="4861382"/>
            <a:ext cx="117270" cy="118372"/>
          </a:xfrm>
          <a:prstGeom prst="triangle">
            <a:avLst/>
          </a:prstGeom>
          <a:solidFill>
            <a:srgbClr val="B82D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Enakokraki trikotnik 6">
            <a:extLst>
              <a:ext uri="{FF2B5EF4-FFF2-40B4-BE49-F238E27FC236}">
                <a16:creationId xmlns:a16="http://schemas.microsoft.com/office/drawing/2014/main" id="{F8C0B1C9-B4AB-4AA7-AD00-1987941F81AB}"/>
              </a:ext>
            </a:extLst>
          </p:cNvPr>
          <p:cNvSpPr/>
          <p:nvPr/>
        </p:nvSpPr>
        <p:spPr>
          <a:xfrm rot="5400000">
            <a:off x="806396" y="6278879"/>
            <a:ext cx="117270" cy="118372"/>
          </a:xfrm>
          <a:prstGeom prst="triangle">
            <a:avLst/>
          </a:prstGeom>
          <a:solidFill>
            <a:srgbClr val="B82D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3" name="PoljeZBesedilom 12">
            <a:extLst>
              <a:ext uri="{FF2B5EF4-FFF2-40B4-BE49-F238E27FC236}">
                <a16:creationId xmlns:a16="http://schemas.microsoft.com/office/drawing/2014/main" id="{A47EFAAB-5A8F-4455-B227-ED95DD1DC6DA}"/>
              </a:ext>
            </a:extLst>
          </p:cNvPr>
          <p:cNvSpPr txBox="1"/>
          <p:nvPr/>
        </p:nvSpPr>
        <p:spPr>
          <a:xfrm>
            <a:off x="710208" y="2071668"/>
            <a:ext cx="80720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latin typeface="Arial Nova Cond" panose="020B0506020202020204" pitchFamily="34" charset="0"/>
              </a:rPr>
              <a:t>Upravni odbor predlaga sledeče članarine za leto 2026:</a:t>
            </a:r>
          </a:p>
        </p:txBody>
      </p:sp>
    </p:spTree>
    <p:extLst>
      <p:ext uri="{BB962C8B-B14F-4D97-AF65-F5344CB8AC3E}">
        <p14:creationId xmlns:p14="http://schemas.microsoft.com/office/powerpoint/2010/main" val="3747259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C057260-4EAA-47EC-A9CC-9FF0B44AC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latin typeface="Arial Nova" panose="020B0504020202020204" pitchFamily="34" charset="0"/>
              </a:rPr>
              <a:t>IZVOLITEV KLUBSKEGA KAPETANA ZA LETO 2026</a:t>
            </a:r>
          </a:p>
        </p:txBody>
      </p:sp>
      <p:sp>
        <p:nvSpPr>
          <p:cNvPr id="4" name="Pravokotnik 3">
            <a:extLst>
              <a:ext uri="{FF2B5EF4-FFF2-40B4-BE49-F238E27FC236}">
                <a16:creationId xmlns:a16="http://schemas.microsoft.com/office/drawing/2014/main" id="{90039320-0AD1-4210-9A37-6C76EF5CD598}"/>
              </a:ext>
            </a:extLst>
          </p:cNvPr>
          <p:cNvSpPr/>
          <p:nvPr/>
        </p:nvSpPr>
        <p:spPr>
          <a:xfrm flipH="1">
            <a:off x="508928" y="419331"/>
            <a:ext cx="45719" cy="1188232"/>
          </a:xfrm>
          <a:prstGeom prst="rect">
            <a:avLst/>
          </a:prstGeom>
          <a:solidFill>
            <a:srgbClr val="C4A8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5" name="Picture 2" descr="https://image.flaticon.com/icons/png/512/50/50626.png">
            <a:extLst>
              <a:ext uri="{FF2B5EF4-FFF2-40B4-BE49-F238E27FC236}">
                <a16:creationId xmlns:a16="http://schemas.microsoft.com/office/drawing/2014/main" id="{8C506FFB-B414-4490-B423-5AE8EA1419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4071" y="3617016"/>
            <a:ext cx="2875858" cy="2875858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07194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C057260-4EAA-47EC-A9CC-9FF0B44AC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latin typeface="Arial Nova" panose="020B0504020202020204" pitchFamily="34" charset="0"/>
              </a:rPr>
              <a:t>FINANČNI NAČRT IN PLAN DELA ZA LETO 2026</a:t>
            </a:r>
          </a:p>
        </p:txBody>
      </p:sp>
      <p:sp>
        <p:nvSpPr>
          <p:cNvPr id="4" name="Pravokotnik 3">
            <a:extLst>
              <a:ext uri="{FF2B5EF4-FFF2-40B4-BE49-F238E27FC236}">
                <a16:creationId xmlns:a16="http://schemas.microsoft.com/office/drawing/2014/main" id="{C9688A32-9AAC-4E3C-AA27-7CC2C98A46E3}"/>
              </a:ext>
            </a:extLst>
          </p:cNvPr>
          <p:cNvSpPr/>
          <p:nvPr/>
        </p:nvSpPr>
        <p:spPr>
          <a:xfrm flipH="1">
            <a:off x="508928" y="419331"/>
            <a:ext cx="45719" cy="1188232"/>
          </a:xfrm>
          <a:prstGeom prst="rect">
            <a:avLst/>
          </a:prstGeom>
          <a:solidFill>
            <a:srgbClr val="C4A8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Pravokotnik 5">
            <a:extLst>
              <a:ext uri="{FF2B5EF4-FFF2-40B4-BE49-F238E27FC236}">
                <a16:creationId xmlns:a16="http://schemas.microsoft.com/office/drawing/2014/main" id="{4EF02A52-4488-4155-9555-543BD67845FC}"/>
              </a:ext>
            </a:extLst>
          </p:cNvPr>
          <p:cNvSpPr/>
          <p:nvPr/>
        </p:nvSpPr>
        <p:spPr>
          <a:xfrm>
            <a:off x="2475344" y="6182239"/>
            <a:ext cx="5063376" cy="249382"/>
          </a:xfrm>
          <a:prstGeom prst="rect">
            <a:avLst/>
          </a:prstGeom>
          <a:solidFill>
            <a:srgbClr val="B82D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Pravokotnik 6">
            <a:extLst>
              <a:ext uri="{FF2B5EF4-FFF2-40B4-BE49-F238E27FC236}">
                <a16:creationId xmlns:a16="http://schemas.microsoft.com/office/drawing/2014/main" id="{11F48662-A734-408E-9EEA-85D915CD72FF}"/>
              </a:ext>
            </a:extLst>
          </p:cNvPr>
          <p:cNvSpPr/>
          <p:nvPr/>
        </p:nvSpPr>
        <p:spPr>
          <a:xfrm>
            <a:off x="2475347" y="3349535"/>
            <a:ext cx="5063375" cy="249382"/>
          </a:xfrm>
          <a:prstGeom prst="rect">
            <a:avLst/>
          </a:prstGeom>
          <a:solidFill>
            <a:srgbClr val="B82D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Označba mesta vsebine 2">
            <a:extLst>
              <a:ext uri="{FF2B5EF4-FFF2-40B4-BE49-F238E27FC236}">
                <a16:creationId xmlns:a16="http://schemas.microsoft.com/office/drawing/2014/main" id="{080D90CA-3295-4CAE-9216-35ADCCE3FD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706" y="2010353"/>
            <a:ext cx="7886700" cy="452437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l-SI" b="1" dirty="0">
                <a:latin typeface="Arial Nova Cond" panose="020B0506020202020204" pitchFamily="34" charset="0"/>
              </a:rPr>
              <a:t>PRIHODKI</a:t>
            </a:r>
          </a:p>
          <a:p>
            <a:pPr marL="0" indent="0">
              <a:buNone/>
            </a:pPr>
            <a:endParaRPr lang="sl-SI" sz="800" b="1" dirty="0">
              <a:latin typeface="Arial Nova Cond" panose="020B0506020202020204" pitchFamily="34" charset="0"/>
            </a:endParaRPr>
          </a:p>
          <a:p>
            <a:pPr marL="0" indent="0">
              <a:lnSpc>
                <a:spcPts val="1400"/>
              </a:lnSpc>
              <a:spcBef>
                <a:spcPts val="600"/>
              </a:spcBef>
              <a:buNone/>
            </a:pPr>
            <a:r>
              <a:rPr lang="sl-SI" sz="2200" dirty="0">
                <a:latin typeface="Arial Nova Cond" panose="020B0506020202020204" pitchFamily="34" charset="0"/>
              </a:rPr>
              <a:t>		</a:t>
            </a:r>
            <a:r>
              <a:rPr lang="sl-SI" sz="1900" dirty="0">
                <a:latin typeface="Arial Nova Cond" panose="020B0506020202020204" pitchFamily="34" charset="0"/>
              </a:rPr>
              <a:t>Članarine				13.000,00 €</a:t>
            </a:r>
          </a:p>
          <a:p>
            <a:pPr marL="0" indent="0">
              <a:lnSpc>
                <a:spcPts val="1400"/>
              </a:lnSpc>
              <a:spcBef>
                <a:spcPts val="600"/>
              </a:spcBef>
              <a:buNone/>
            </a:pPr>
            <a:r>
              <a:rPr lang="sl-SI" sz="1900" dirty="0">
                <a:latin typeface="Arial Nova Cond" panose="020B0506020202020204" pitchFamily="34" charset="0"/>
              </a:rPr>
              <a:t>		Donacije				  100,00 €</a:t>
            </a:r>
          </a:p>
          <a:p>
            <a:pPr marL="0" indent="0">
              <a:lnSpc>
                <a:spcPts val="1400"/>
              </a:lnSpc>
              <a:spcBef>
                <a:spcPts val="600"/>
              </a:spcBef>
              <a:buNone/>
            </a:pPr>
            <a:r>
              <a:rPr lang="sl-SI" sz="1900" dirty="0">
                <a:latin typeface="Arial Nova Cond" panose="020B0506020202020204" pitchFamily="34" charset="0"/>
              </a:rPr>
              <a:t>		Sponzorstva			  1.500,00 €</a:t>
            </a:r>
          </a:p>
          <a:p>
            <a:pPr marL="0" indent="0">
              <a:lnSpc>
                <a:spcPts val="1400"/>
              </a:lnSpc>
              <a:spcBef>
                <a:spcPts val="600"/>
              </a:spcBef>
              <a:buNone/>
            </a:pPr>
            <a:r>
              <a:rPr lang="sl-SI" sz="1900" dirty="0">
                <a:solidFill>
                  <a:schemeClr val="bg1"/>
                </a:solidFill>
                <a:latin typeface="Arial Nova Cond" panose="020B0506020202020204" pitchFamily="34" charset="0"/>
              </a:rPr>
              <a:t>		</a:t>
            </a:r>
            <a:r>
              <a:rPr lang="sl-SI" sz="1900" b="1" dirty="0">
                <a:solidFill>
                  <a:schemeClr val="bg1"/>
                </a:solidFill>
                <a:latin typeface="Arial Nova Cond" panose="020B0506020202020204" pitchFamily="34" charset="0"/>
              </a:rPr>
              <a:t>SKUPAJ				15.500,00 €</a:t>
            </a:r>
          </a:p>
          <a:p>
            <a:pPr marL="0" indent="0">
              <a:lnSpc>
                <a:spcPts val="200"/>
              </a:lnSpc>
              <a:spcBef>
                <a:spcPts val="600"/>
              </a:spcBef>
              <a:buNone/>
            </a:pPr>
            <a:endParaRPr lang="sl-SI" sz="1000" b="1" dirty="0">
              <a:latin typeface="Arial Nova Cond" panose="020B0506020202020204" pitchFamily="34" charset="0"/>
            </a:endParaRPr>
          </a:p>
          <a:p>
            <a:pPr marL="0" indent="0">
              <a:buNone/>
            </a:pPr>
            <a:r>
              <a:rPr lang="sl-SI" b="1" dirty="0">
                <a:latin typeface="Arial Nova Cond" panose="020B0506020202020204" pitchFamily="34" charset="0"/>
              </a:rPr>
              <a:t>ODHODKI</a:t>
            </a:r>
            <a:endParaRPr lang="sl-SI" sz="1000" b="1" dirty="0">
              <a:latin typeface="Arial Nova Cond" panose="020B0506020202020204" pitchFamily="34" charset="0"/>
            </a:endParaRPr>
          </a:p>
          <a:p>
            <a:pPr marL="0" indent="0">
              <a:lnSpc>
                <a:spcPts val="1400"/>
              </a:lnSpc>
              <a:spcBef>
                <a:spcPts val="600"/>
              </a:spcBef>
              <a:buNone/>
            </a:pPr>
            <a:r>
              <a:rPr lang="sl-SI" sz="1900" dirty="0">
                <a:latin typeface="Arial Nova Cond" panose="020B0506020202020204" pitchFamily="34" charset="0"/>
              </a:rPr>
              <a:t>		Članarina GZS			  4.500,00 €</a:t>
            </a:r>
          </a:p>
          <a:p>
            <a:pPr marL="0" indent="0">
              <a:lnSpc>
                <a:spcPts val="1400"/>
              </a:lnSpc>
              <a:spcBef>
                <a:spcPts val="600"/>
              </a:spcBef>
              <a:buNone/>
            </a:pPr>
            <a:r>
              <a:rPr lang="sl-SI" sz="1900" dirty="0">
                <a:latin typeface="Arial Nova Cond" panose="020B0506020202020204" pitchFamily="34" charset="0"/>
              </a:rPr>
              <a:t>		Štartnine				  6.000,00 €</a:t>
            </a:r>
          </a:p>
          <a:p>
            <a:pPr marL="0" indent="0">
              <a:lnSpc>
                <a:spcPts val="1400"/>
              </a:lnSpc>
              <a:spcBef>
                <a:spcPts val="600"/>
              </a:spcBef>
              <a:buNone/>
            </a:pPr>
            <a:r>
              <a:rPr lang="sl-SI" sz="1900" dirty="0">
                <a:latin typeface="Arial Nova Cond" panose="020B0506020202020204" pitchFamily="34" charset="0"/>
              </a:rPr>
              <a:t>		Pokali				  1.000,00 €</a:t>
            </a:r>
          </a:p>
          <a:p>
            <a:pPr marL="0" indent="0">
              <a:lnSpc>
                <a:spcPts val="1400"/>
              </a:lnSpc>
              <a:spcBef>
                <a:spcPts val="600"/>
              </a:spcBef>
              <a:buNone/>
            </a:pPr>
            <a:r>
              <a:rPr lang="sl-SI" sz="1900" dirty="0">
                <a:latin typeface="Arial Nova Cond" panose="020B0506020202020204" pitchFamily="34" charset="0"/>
              </a:rPr>
              <a:t>		Prispevek za letne karte		  1.500,00 €</a:t>
            </a:r>
          </a:p>
          <a:p>
            <a:pPr marL="0" indent="0">
              <a:lnSpc>
                <a:spcPts val="1400"/>
              </a:lnSpc>
              <a:spcBef>
                <a:spcPts val="600"/>
              </a:spcBef>
              <a:buNone/>
            </a:pPr>
            <a:r>
              <a:rPr lang="sl-SI" sz="1900" dirty="0">
                <a:latin typeface="Arial Nova Cond" panose="020B0506020202020204" pitchFamily="34" charset="0"/>
              </a:rPr>
              <a:t>		Reklama				     500,00 €</a:t>
            </a:r>
          </a:p>
          <a:p>
            <a:pPr marL="0" indent="0">
              <a:lnSpc>
                <a:spcPts val="1400"/>
              </a:lnSpc>
              <a:spcBef>
                <a:spcPts val="600"/>
              </a:spcBef>
              <a:buNone/>
            </a:pPr>
            <a:r>
              <a:rPr lang="sl-SI" sz="1900" dirty="0">
                <a:latin typeface="Arial Nova Cond" panose="020B0506020202020204" pitchFamily="34" charset="0"/>
              </a:rPr>
              <a:t>		Drugi stroški			  1.200,00 €</a:t>
            </a:r>
          </a:p>
          <a:p>
            <a:pPr marL="0" indent="0">
              <a:lnSpc>
                <a:spcPts val="1400"/>
              </a:lnSpc>
              <a:spcBef>
                <a:spcPts val="600"/>
              </a:spcBef>
              <a:buNone/>
            </a:pPr>
            <a:r>
              <a:rPr lang="sl-SI" sz="1900" dirty="0">
                <a:latin typeface="Arial Nova Cond" panose="020B0506020202020204" pitchFamily="34" charset="0"/>
              </a:rPr>
              <a:t>		Tekmovalna sekcija		     	     500,00 €</a:t>
            </a:r>
          </a:p>
          <a:p>
            <a:pPr marL="0" indent="0">
              <a:lnSpc>
                <a:spcPts val="1400"/>
              </a:lnSpc>
              <a:spcBef>
                <a:spcPts val="600"/>
              </a:spcBef>
              <a:buNone/>
            </a:pPr>
            <a:r>
              <a:rPr lang="sl-SI" sz="1900" dirty="0">
                <a:latin typeface="Arial Nova Cond" panose="020B0506020202020204" pitchFamily="34" charset="0"/>
              </a:rPr>
              <a:t>		PTT, Telekom, provizije, rač.		     300,00 €</a:t>
            </a:r>
          </a:p>
          <a:p>
            <a:pPr marL="0" indent="0">
              <a:lnSpc>
                <a:spcPts val="1400"/>
              </a:lnSpc>
              <a:spcBef>
                <a:spcPts val="600"/>
              </a:spcBef>
              <a:buNone/>
            </a:pPr>
            <a:r>
              <a:rPr lang="sl-SI" sz="1900" dirty="0">
                <a:solidFill>
                  <a:schemeClr val="bg1"/>
                </a:solidFill>
                <a:latin typeface="Arial Nova Cond" panose="020B0506020202020204" pitchFamily="34" charset="0"/>
              </a:rPr>
              <a:t>		</a:t>
            </a:r>
            <a:r>
              <a:rPr lang="sl-SI" sz="1900" b="1" dirty="0">
                <a:solidFill>
                  <a:schemeClr val="bg1"/>
                </a:solidFill>
                <a:latin typeface="Arial Nova Cond" panose="020B0506020202020204" pitchFamily="34" charset="0"/>
              </a:rPr>
              <a:t>SKUPAJ				15.500,00 €</a:t>
            </a:r>
          </a:p>
        </p:txBody>
      </p:sp>
    </p:spTree>
    <p:extLst>
      <p:ext uri="{BB962C8B-B14F-4D97-AF65-F5344CB8AC3E}">
        <p14:creationId xmlns:p14="http://schemas.microsoft.com/office/powerpoint/2010/main" val="34921036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C057260-4EAA-47EC-A9CC-9FF0B44AC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latin typeface="Arial Nova" panose="020B0504020202020204" pitchFamily="34" charset="0"/>
              </a:rPr>
              <a:t>FINANČNI NAČRT IN PLAN DELA ZA LETO 2026</a:t>
            </a:r>
          </a:p>
        </p:txBody>
      </p:sp>
      <p:sp>
        <p:nvSpPr>
          <p:cNvPr id="4" name="Pravokotnik 3">
            <a:extLst>
              <a:ext uri="{FF2B5EF4-FFF2-40B4-BE49-F238E27FC236}">
                <a16:creationId xmlns:a16="http://schemas.microsoft.com/office/drawing/2014/main" id="{C9688A32-9AAC-4E3C-AA27-7CC2C98A46E3}"/>
              </a:ext>
            </a:extLst>
          </p:cNvPr>
          <p:cNvSpPr/>
          <p:nvPr/>
        </p:nvSpPr>
        <p:spPr>
          <a:xfrm flipH="1">
            <a:off x="508928" y="419331"/>
            <a:ext cx="45719" cy="1188232"/>
          </a:xfrm>
          <a:prstGeom prst="rect">
            <a:avLst/>
          </a:prstGeom>
          <a:solidFill>
            <a:srgbClr val="C4A8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" name="Označba mesta vsebine 4">
            <a:extLst>
              <a:ext uri="{FF2B5EF4-FFF2-40B4-BE49-F238E27FC236}">
                <a16:creationId xmlns:a16="http://schemas.microsoft.com/office/drawing/2014/main" id="{057448FC-DE21-4AF2-ACAE-35AC095F74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3450" y="1947545"/>
            <a:ext cx="7886700" cy="49104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3000" b="1" dirty="0"/>
              <a:t>PROGRAM DELA</a:t>
            </a:r>
          </a:p>
          <a:p>
            <a:pPr marL="0" indent="0">
              <a:buNone/>
            </a:pPr>
            <a:endParaRPr lang="sl-SI" sz="500" b="1" dirty="0"/>
          </a:p>
          <a:p>
            <a:pPr marL="457200" lvl="1" indent="0">
              <a:lnSpc>
                <a:spcPct val="110000"/>
              </a:lnSpc>
              <a:buNone/>
            </a:pPr>
            <a:r>
              <a:rPr lang="sl-SI" sz="2800" dirty="0"/>
              <a:t>Pridobivanje novih članov </a:t>
            </a:r>
          </a:p>
          <a:p>
            <a:pPr marL="457200" lvl="1" indent="0">
              <a:lnSpc>
                <a:spcPct val="110000"/>
              </a:lnSpc>
              <a:buNone/>
            </a:pPr>
            <a:r>
              <a:rPr lang="sl-SI" sz="2800" dirty="0"/>
              <a:t>Organizacija začetne šole golfa </a:t>
            </a:r>
          </a:p>
          <a:p>
            <a:pPr marL="457200" lvl="1" indent="0">
              <a:lnSpc>
                <a:spcPct val="110000"/>
              </a:lnSpc>
              <a:buNone/>
            </a:pPr>
            <a:r>
              <a:rPr lang="sl-SI" sz="2800" dirty="0"/>
              <a:t>Organizacija vsaj enega klubskega izleta </a:t>
            </a:r>
          </a:p>
          <a:p>
            <a:pPr marL="457200" lvl="1" indent="0">
              <a:lnSpc>
                <a:spcPct val="110000"/>
              </a:lnSpc>
              <a:buNone/>
            </a:pPr>
            <a:r>
              <a:rPr lang="sl-SI" sz="2800" dirty="0"/>
              <a:t>Mid am Liga</a:t>
            </a:r>
          </a:p>
          <a:p>
            <a:pPr marL="457200" lvl="1" indent="0">
              <a:lnSpc>
                <a:spcPct val="110000"/>
              </a:lnSpc>
              <a:buNone/>
            </a:pPr>
            <a:r>
              <a:rPr lang="sl-SI" sz="2800" dirty="0"/>
              <a:t>Senijorska liga (moški/ženske)</a:t>
            </a:r>
          </a:p>
        </p:txBody>
      </p:sp>
      <p:sp>
        <p:nvSpPr>
          <p:cNvPr id="9" name="Enakokraki trikotnik 8">
            <a:extLst>
              <a:ext uri="{FF2B5EF4-FFF2-40B4-BE49-F238E27FC236}">
                <a16:creationId xmlns:a16="http://schemas.microsoft.com/office/drawing/2014/main" id="{888C64F1-2894-476A-A603-53D669BBE346}"/>
              </a:ext>
            </a:extLst>
          </p:cNvPr>
          <p:cNvSpPr/>
          <p:nvPr/>
        </p:nvSpPr>
        <p:spPr>
          <a:xfrm rot="5400000">
            <a:off x="1118816" y="2849507"/>
            <a:ext cx="117270" cy="118372"/>
          </a:xfrm>
          <a:prstGeom prst="triangle">
            <a:avLst/>
          </a:prstGeom>
          <a:solidFill>
            <a:srgbClr val="B82D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" name="Enakokraki trikotnik 9">
            <a:extLst>
              <a:ext uri="{FF2B5EF4-FFF2-40B4-BE49-F238E27FC236}">
                <a16:creationId xmlns:a16="http://schemas.microsoft.com/office/drawing/2014/main" id="{FFE312CD-C174-44DE-8754-50A8D633E17C}"/>
              </a:ext>
            </a:extLst>
          </p:cNvPr>
          <p:cNvSpPr/>
          <p:nvPr/>
        </p:nvSpPr>
        <p:spPr>
          <a:xfrm rot="5400000">
            <a:off x="1118816" y="3395000"/>
            <a:ext cx="117270" cy="118372"/>
          </a:xfrm>
          <a:prstGeom prst="triangle">
            <a:avLst/>
          </a:prstGeom>
          <a:solidFill>
            <a:srgbClr val="B82D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" name="Enakokraki trikotnik 10">
            <a:extLst>
              <a:ext uri="{FF2B5EF4-FFF2-40B4-BE49-F238E27FC236}">
                <a16:creationId xmlns:a16="http://schemas.microsoft.com/office/drawing/2014/main" id="{FBC99CB0-BA3E-4FCE-84AA-635C7630592B}"/>
              </a:ext>
            </a:extLst>
          </p:cNvPr>
          <p:cNvSpPr/>
          <p:nvPr/>
        </p:nvSpPr>
        <p:spPr>
          <a:xfrm rot="5400000">
            <a:off x="1118816" y="3915649"/>
            <a:ext cx="117270" cy="118372"/>
          </a:xfrm>
          <a:prstGeom prst="triangle">
            <a:avLst/>
          </a:prstGeom>
          <a:solidFill>
            <a:srgbClr val="B82D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2" name="Enakokraki trikotnik 11">
            <a:extLst>
              <a:ext uri="{FF2B5EF4-FFF2-40B4-BE49-F238E27FC236}">
                <a16:creationId xmlns:a16="http://schemas.microsoft.com/office/drawing/2014/main" id="{95005ACE-4DA0-48F8-941A-91ACB54D779F}"/>
              </a:ext>
            </a:extLst>
          </p:cNvPr>
          <p:cNvSpPr/>
          <p:nvPr/>
        </p:nvSpPr>
        <p:spPr>
          <a:xfrm rot="5400000">
            <a:off x="1118816" y="4450686"/>
            <a:ext cx="117270" cy="118372"/>
          </a:xfrm>
          <a:prstGeom prst="triangle">
            <a:avLst/>
          </a:prstGeom>
          <a:solidFill>
            <a:srgbClr val="B82D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3" name="Enakokraki trikotnik 12">
            <a:extLst>
              <a:ext uri="{FF2B5EF4-FFF2-40B4-BE49-F238E27FC236}">
                <a16:creationId xmlns:a16="http://schemas.microsoft.com/office/drawing/2014/main" id="{67FDB421-686A-49AA-810D-386A048F2B5F}"/>
              </a:ext>
            </a:extLst>
          </p:cNvPr>
          <p:cNvSpPr/>
          <p:nvPr/>
        </p:nvSpPr>
        <p:spPr>
          <a:xfrm rot="5400000">
            <a:off x="1118816" y="4987628"/>
            <a:ext cx="117270" cy="118372"/>
          </a:xfrm>
          <a:prstGeom prst="triangle">
            <a:avLst/>
          </a:prstGeom>
          <a:solidFill>
            <a:srgbClr val="B82D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832339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Officeova 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ova 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ova 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876</TotalTime>
  <Words>631</Words>
  <Application>Microsoft Office PowerPoint</Application>
  <PresentationFormat>Diaprojekcija na zaslonu (4:3)</PresentationFormat>
  <Paragraphs>89</Paragraphs>
  <Slides>19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6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19</vt:i4>
      </vt:variant>
    </vt:vector>
  </HeadingPairs>
  <TitlesOfParts>
    <vt:vector size="26" baseType="lpstr">
      <vt:lpstr>Arial</vt:lpstr>
      <vt:lpstr>Arial Nova</vt:lpstr>
      <vt:lpstr>Arial Nova Cond</vt:lpstr>
      <vt:lpstr>Bookman Old Style</vt:lpstr>
      <vt:lpstr>Calibri</vt:lpstr>
      <vt:lpstr>Calibri Light</vt:lpstr>
      <vt:lpstr>Officeova tema</vt:lpstr>
      <vt:lpstr>PowerPointova predstavitev</vt:lpstr>
      <vt:lpstr>PREDLOG DNEVNEGA REDA</vt:lpstr>
      <vt:lpstr>FINANČNO POROČILO ZA LETO 2025</vt:lpstr>
      <vt:lpstr>FINANČNO POROČILO ZA LETO 2025</vt:lpstr>
      <vt:lpstr>PREDLOG VIŠINE PRISTOPNINE ZA LETO 2026</vt:lpstr>
      <vt:lpstr>PREDLOG VIŠINE ČLANARINE ZA LETO 2026</vt:lpstr>
      <vt:lpstr>IZVOLITEV KLUBSKEGA KAPETANA ZA LETO 2026</vt:lpstr>
      <vt:lpstr>FINANČNI NAČRT IN PLAN DELA ZA LETO 2026</vt:lpstr>
      <vt:lpstr>FINANČNI NAČRT IN PLAN DELA ZA LETO 2026</vt:lpstr>
      <vt:lpstr>FINANČNI NAČRT IN PLAN DELA ZA LETO 2026</vt:lpstr>
      <vt:lpstr>VIŠINA SUBVENCIJE ZA LETNO KARTO 2026</vt:lpstr>
      <vt:lpstr> CENIK LETNIH KART</vt:lpstr>
      <vt:lpstr> CENIK LETNIH KART</vt:lpstr>
      <vt:lpstr> CENIK LETNIH KART</vt:lpstr>
      <vt:lpstr> CENIK DNEVNIH KART</vt:lpstr>
      <vt:lpstr> CENIK DNEVNIH KART</vt:lpstr>
      <vt:lpstr> CENIK DNEVNIH KART</vt:lpstr>
      <vt:lpstr>RAZNO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Jaka Kastner</dc:creator>
  <cp:lastModifiedBy>Blaž De Costa</cp:lastModifiedBy>
  <cp:revision>118</cp:revision>
  <cp:lastPrinted>2026-02-03T08:28:21Z</cp:lastPrinted>
  <dcterms:created xsi:type="dcterms:W3CDTF">2018-02-14T17:32:46Z</dcterms:created>
  <dcterms:modified xsi:type="dcterms:W3CDTF">2026-02-03T13:23:52Z</dcterms:modified>
</cp:coreProperties>
</file>