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3" r:id="rId6"/>
    <p:sldId id="262" r:id="rId7"/>
    <p:sldId id="263" r:id="rId8"/>
    <p:sldId id="266" r:id="rId9"/>
    <p:sldId id="264" r:id="rId10"/>
    <p:sldId id="274" r:id="rId11"/>
    <p:sldId id="275" r:id="rId12"/>
    <p:sldId id="272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68" r:id="rId21"/>
    <p:sldId id="269" r:id="rId22"/>
  </p:sldIdLst>
  <p:sldSz cx="9144000" cy="6858000" type="screen4x3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3B"/>
    <a:srgbClr val="F2F3F7"/>
    <a:srgbClr val="B82D34"/>
    <a:srgbClr val="174D3D"/>
    <a:srgbClr val="BAA013"/>
    <a:srgbClr val="C4A813"/>
    <a:srgbClr val="73C429"/>
    <a:srgbClr val="0D382B"/>
    <a:srgbClr val="1E2022"/>
    <a:srgbClr val="F0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34" y="4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935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02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787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26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31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1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0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03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45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71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1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FA75-227D-4B01-8B46-ECD5F4D17431}" type="datetimeFigureOut">
              <a:rPr lang="sl-SI" smtClean="0"/>
              <a:t>28. 01. 2025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77E0C43F-8DD5-491A-8229-753C5984A1CF}"/>
              </a:ext>
            </a:extLst>
          </p:cNvPr>
          <p:cNvSpPr/>
          <p:nvPr/>
        </p:nvSpPr>
        <p:spPr>
          <a:xfrm>
            <a:off x="0" y="5781969"/>
            <a:ext cx="9144000" cy="60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torek, 28.1.2025, 19:00</a:t>
            </a:r>
          </a:p>
        </p:txBody>
      </p:sp>
    </p:spTree>
    <p:extLst>
      <p:ext uri="{BB962C8B-B14F-4D97-AF65-F5344CB8AC3E}">
        <p14:creationId xmlns:p14="http://schemas.microsoft.com/office/powerpoint/2010/main" val="211627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2025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57448FC-DE21-4AF2-ACAE-35AC095F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947545"/>
            <a:ext cx="7886700" cy="4910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/>
              <a:t>PROGRAM DELA</a:t>
            </a:r>
          </a:p>
          <a:p>
            <a:pPr marL="0" indent="0">
              <a:buNone/>
            </a:pPr>
            <a:endParaRPr lang="sl-SI" sz="5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Pridobivanje novih članov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Organizacija začetne šole golfa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Organizacija vsaj enega klubskega izleta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Medklubsko srečanje (Olimje, Trnovo, ...)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 err="1"/>
              <a:t>Mid</a:t>
            </a:r>
            <a:r>
              <a:rPr lang="sl-SI" sz="2800" dirty="0"/>
              <a:t> </a:t>
            </a:r>
            <a:r>
              <a:rPr lang="sl-SI" sz="2800" dirty="0" err="1"/>
              <a:t>am</a:t>
            </a:r>
            <a:r>
              <a:rPr lang="sl-SI" sz="2800" dirty="0"/>
              <a:t> Liga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 err="1"/>
              <a:t>Senijorska</a:t>
            </a:r>
            <a:r>
              <a:rPr lang="sl-SI" sz="2800" dirty="0"/>
              <a:t> liga (moški/ženske)</a:t>
            </a:r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888C64F1-2894-476A-A603-53D669BBE346}"/>
              </a:ext>
            </a:extLst>
          </p:cNvPr>
          <p:cNvSpPr/>
          <p:nvPr/>
        </p:nvSpPr>
        <p:spPr>
          <a:xfrm rot="5400000">
            <a:off x="1118816" y="2868557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FFE312CD-C174-44DE-8754-50A8D633E17C}"/>
              </a:ext>
            </a:extLst>
          </p:cNvPr>
          <p:cNvSpPr/>
          <p:nvPr/>
        </p:nvSpPr>
        <p:spPr>
          <a:xfrm rot="5400000">
            <a:off x="1118816" y="339500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FBC99CB0-BA3E-4FCE-84AA-635C7630592B}"/>
              </a:ext>
            </a:extLst>
          </p:cNvPr>
          <p:cNvSpPr/>
          <p:nvPr/>
        </p:nvSpPr>
        <p:spPr>
          <a:xfrm rot="5400000">
            <a:off x="1118816" y="392517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95005ACE-4DA0-48F8-941A-91ACB54D779F}"/>
              </a:ext>
            </a:extLst>
          </p:cNvPr>
          <p:cNvSpPr/>
          <p:nvPr/>
        </p:nvSpPr>
        <p:spPr>
          <a:xfrm rot="5400000">
            <a:off x="1118816" y="446021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67FDB421-686A-49AA-810D-386A048F2B5F}"/>
              </a:ext>
            </a:extLst>
          </p:cNvPr>
          <p:cNvSpPr/>
          <p:nvPr/>
        </p:nvSpPr>
        <p:spPr>
          <a:xfrm rot="5400000">
            <a:off x="1118816" y="4987628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nakokraki trikotnik 2">
            <a:extLst>
              <a:ext uri="{FF2B5EF4-FFF2-40B4-BE49-F238E27FC236}">
                <a16:creationId xmlns:a16="http://schemas.microsoft.com/office/drawing/2014/main" id="{1CAD0975-40C1-D321-A88C-17D270457142}"/>
              </a:ext>
            </a:extLst>
          </p:cNvPr>
          <p:cNvSpPr/>
          <p:nvPr/>
        </p:nvSpPr>
        <p:spPr>
          <a:xfrm rot="5400000">
            <a:off x="1132424" y="554008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23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2025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4E5643A9-9A64-C80B-FE0B-94D6F52E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139" y="1845811"/>
            <a:ext cx="9225139" cy="47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VIŠINA SUBVENCIJE ZA LETNO KARTO 2025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0B090D0-D261-45C4-ABFE-5A030678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>
                <a:latin typeface="Arial Nova Cond" panose="020B0506020202020204" pitchFamily="34" charset="0"/>
              </a:rPr>
              <a:t>Upravni odbor predlaga subvencijo v višini 50 € za letno karto 2025.</a:t>
            </a:r>
          </a:p>
          <a:p>
            <a:pPr marL="0" indent="0">
              <a:buNone/>
            </a:pPr>
            <a:endParaRPr lang="sl-SI" sz="40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9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AKTUALNE INFORMACIJE ZA LETO 2025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F3B7930-A87C-43F7-B596-AB2D323E1B44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69E3A86-31F9-41E1-AE76-7F22D9EB1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18389"/>
              </p:ext>
            </p:extLst>
          </p:nvPr>
        </p:nvGraphicFramePr>
        <p:xfrm>
          <a:off x="746760" y="1698171"/>
          <a:ext cx="8071960" cy="4509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1960">
                  <a:extLst>
                    <a:ext uri="{9D8B030D-6E8A-4147-A177-3AD203B41FA5}">
                      <a16:colId xmlns:a16="http://schemas.microsoft.com/office/drawing/2014/main" val="3549243406"/>
                    </a:ext>
                  </a:extLst>
                </a:gridCol>
              </a:tblGrid>
              <a:tr h="8695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05769"/>
                  </a:ext>
                </a:extLst>
              </a:tr>
              <a:tr h="27986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Lastniki letne karte imajo 10% popust na gostinske storitve v klubski hiši Gradu Mokrice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7351966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Lastniki letne karte imajo 10% popust na redno ceno golf avtomobilčka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6331627"/>
                  </a:ext>
                </a:extLst>
              </a:tr>
              <a:tr h="159512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Vsi, ki bodo kupili letno karto prejmejo kartico ugodnosti Term Čatež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Lastniki letne karte prejmejo brezplačno vstopnico za celodnevno kopanje na Termalni rivieri Term Čatež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23216234"/>
                  </a:ext>
                </a:extLst>
              </a:tr>
              <a:tr h="6731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Imetnik kartice, ki pripelje novega kupca letne karte (oseba, ki še nikoli ni imela letne karte na Mokricah), je upravičen do 15% popusta pri nakupu svoje letne karte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7912475"/>
                  </a:ext>
                </a:extLst>
              </a:tr>
            </a:tbl>
          </a:graphicData>
        </a:graphic>
      </p:graphicFrame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CBA816CA-B231-44E8-B49E-8901B5CEB925}"/>
              </a:ext>
            </a:extLst>
          </p:cNvPr>
          <p:cNvSpPr/>
          <p:nvPr/>
        </p:nvSpPr>
        <p:spPr>
          <a:xfrm rot="5400000">
            <a:off x="560783" y="267225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F4713E06-DF83-48A5-94E9-FF8FD10D7FE4}"/>
              </a:ext>
            </a:extLst>
          </p:cNvPr>
          <p:cNvSpPr/>
          <p:nvPr/>
        </p:nvSpPr>
        <p:spPr>
          <a:xfrm rot="5400000">
            <a:off x="560783" y="347909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EDCBF617-A1D0-4559-82EF-5E8B772586C3}"/>
              </a:ext>
            </a:extLst>
          </p:cNvPr>
          <p:cNvSpPr/>
          <p:nvPr/>
        </p:nvSpPr>
        <p:spPr>
          <a:xfrm rot="5400000">
            <a:off x="553033" y="4239596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401D313B-20F6-45D8-BAA0-E085EF2D81B6}"/>
              </a:ext>
            </a:extLst>
          </p:cNvPr>
          <p:cNvSpPr/>
          <p:nvPr/>
        </p:nvSpPr>
        <p:spPr>
          <a:xfrm rot="5400000">
            <a:off x="560783" y="4816313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589A8B12-954B-4760-8638-535C5AF96D9C}"/>
              </a:ext>
            </a:extLst>
          </p:cNvPr>
          <p:cNvSpPr/>
          <p:nvPr/>
        </p:nvSpPr>
        <p:spPr>
          <a:xfrm rot="5400000">
            <a:off x="551333" y="5766777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799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B9E9EB-9A14-1D8B-3FDF-619FED61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7ED68B-434C-97E0-EE8C-5AB84B0E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LETNIH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C63C3BD-C00D-37A0-FE21-4A5DD8CED9B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DFD748-3171-0FE7-D8FA-55BBCD0A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5" y="1302476"/>
            <a:ext cx="5832348" cy="5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2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5E512B-66EF-18C0-7A22-F36AF0BF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A272C-B7BF-9427-42E9-5FCC1AD4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LETNIH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4D11912-4607-AD57-D18E-CB33360DA491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43A673A-1EC0-EE1C-E565-2DBB249FC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45079"/>
            <a:ext cx="6556367" cy="52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29404-D8D6-4CF5-1579-B600EA8E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425B1E-6CC2-DFAF-6C1E-30948145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LETNIH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5BB3FE1-CFEF-D677-8A91-73646B8E72CB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F1C1FD-DAEE-CDEB-4F58-A64FA97E4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71" y="1793965"/>
            <a:ext cx="7381501" cy="40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3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60CD6D-1B11-C819-EB60-AC76C0D85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B1A50-3813-1D4D-BFA1-7967B6C1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DNEVNIH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C682BF1-DC1B-4576-8A90-2356451E7974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EE9408E-7633-9729-7BE6-17E69628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578"/>
          <a:stretch/>
        </p:blipFill>
        <p:spPr>
          <a:xfrm>
            <a:off x="732499" y="1502447"/>
            <a:ext cx="6910323" cy="51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7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41AEA-38F3-543A-FD9A-4A9A9B3D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B289CB-F97E-C443-7267-F7A7A183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DNEVNIH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952F19C-6E37-6191-58C4-902A328FBA76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6BD9D16-1304-A351-D3CF-6F01418D0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04782"/>
            <a:ext cx="7500287" cy="46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10065-5381-0541-C816-1FA53C26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22762-302A-7ACC-B5C0-50B76DD1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DNEVNIH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4750793-D361-34C8-44FA-7D87AFF37E9F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2E6E869-7BA4-5354-99E1-88502FD05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242892"/>
            <a:ext cx="8009031" cy="38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PREDLOG DNEVNEGA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REDA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96" y="2038064"/>
            <a:ext cx="7886700" cy="466292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delovnega predsedstva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Potrditev dnevnega reda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Finančno poročilo za leto 2024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Poročilo nadzornega odbora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predsednika in članov nadzornega odbora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nadzornega odbora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disciplinske komisije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pristopnine za leto 2025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članarine za leto 2025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klubskega kapetana za leto 2025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Finančni načrt in program dela za leto 2025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subvencije za letno karto 2025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Seznanitev upravljalca igrišča glede aktualnih informacij za leto 2025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Razno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8EDCF15-A5E3-4C26-8C9D-51920708A429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9FB79135-CDBE-46CA-9960-FA9CD5038220}"/>
              </a:ext>
            </a:extLst>
          </p:cNvPr>
          <p:cNvSpPr/>
          <p:nvPr/>
        </p:nvSpPr>
        <p:spPr>
          <a:xfrm rot="5400000">
            <a:off x="769178" y="209812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nakokraki trikotnik 5">
            <a:extLst>
              <a:ext uri="{FF2B5EF4-FFF2-40B4-BE49-F238E27FC236}">
                <a16:creationId xmlns:a16="http://schemas.microsoft.com/office/drawing/2014/main" id="{F0BABF6F-CC33-49B2-830E-7733A96E4343}"/>
              </a:ext>
            </a:extLst>
          </p:cNvPr>
          <p:cNvSpPr/>
          <p:nvPr/>
        </p:nvSpPr>
        <p:spPr>
          <a:xfrm rot="5400000">
            <a:off x="769178" y="242601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>
            <a:extLst>
              <a:ext uri="{FF2B5EF4-FFF2-40B4-BE49-F238E27FC236}">
                <a16:creationId xmlns:a16="http://schemas.microsoft.com/office/drawing/2014/main" id="{AC315CF2-8E97-4A29-BCFD-D33E331B6102}"/>
              </a:ext>
            </a:extLst>
          </p:cNvPr>
          <p:cNvSpPr/>
          <p:nvPr/>
        </p:nvSpPr>
        <p:spPr>
          <a:xfrm rot="5400000">
            <a:off x="769178" y="275390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>
            <a:extLst>
              <a:ext uri="{FF2B5EF4-FFF2-40B4-BE49-F238E27FC236}">
                <a16:creationId xmlns:a16="http://schemas.microsoft.com/office/drawing/2014/main" id="{EEDE3C66-B65E-4E4B-8C96-A84A30EC3231}"/>
              </a:ext>
            </a:extLst>
          </p:cNvPr>
          <p:cNvSpPr/>
          <p:nvPr/>
        </p:nvSpPr>
        <p:spPr>
          <a:xfrm rot="5400000">
            <a:off x="769178" y="308228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9ADEA158-0A8C-4EFD-9517-D3D6BF0A1B47}"/>
              </a:ext>
            </a:extLst>
          </p:cNvPr>
          <p:cNvSpPr/>
          <p:nvPr/>
        </p:nvSpPr>
        <p:spPr>
          <a:xfrm rot="5400000">
            <a:off x="769177" y="3431945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1713C271-CF7A-41BC-A463-79804C043244}"/>
              </a:ext>
            </a:extLst>
          </p:cNvPr>
          <p:cNvSpPr/>
          <p:nvPr/>
        </p:nvSpPr>
        <p:spPr>
          <a:xfrm rot="5400000">
            <a:off x="769177" y="375983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ACA11E23-09C7-4329-A97B-04CA95CD620E}"/>
              </a:ext>
            </a:extLst>
          </p:cNvPr>
          <p:cNvSpPr/>
          <p:nvPr/>
        </p:nvSpPr>
        <p:spPr>
          <a:xfrm rot="5400000">
            <a:off x="769177" y="4089171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E4DAF18C-43DE-4896-B0EB-F740D5B58C38}"/>
              </a:ext>
            </a:extLst>
          </p:cNvPr>
          <p:cNvSpPr/>
          <p:nvPr/>
        </p:nvSpPr>
        <p:spPr>
          <a:xfrm rot="5400000">
            <a:off x="769755" y="4398446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A66E4661-2ACF-4867-823A-85BBF85B5FDC}"/>
              </a:ext>
            </a:extLst>
          </p:cNvPr>
          <p:cNvSpPr/>
          <p:nvPr/>
        </p:nvSpPr>
        <p:spPr>
          <a:xfrm rot="5400000">
            <a:off x="769177" y="4731789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nakokraki trikotnik 15">
            <a:extLst>
              <a:ext uri="{FF2B5EF4-FFF2-40B4-BE49-F238E27FC236}">
                <a16:creationId xmlns:a16="http://schemas.microsoft.com/office/drawing/2014/main" id="{07F27C60-6022-4FEF-A5F8-8C0FFE7F82BD}"/>
              </a:ext>
            </a:extLst>
          </p:cNvPr>
          <p:cNvSpPr/>
          <p:nvPr/>
        </p:nvSpPr>
        <p:spPr>
          <a:xfrm rot="5400000">
            <a:off x="769175" y="5078087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nakokraki trikotnik 17">
            <a:extLst>
              <a:ext uri="{FF2B5EF4-FFF2-40B4-BE49-F238E27FC236}">
                <a16:creationId xmlns:a16="http://schemas.microsoft.com/office/drawing/2014/main" id="{13207105-E2BB-4591-A5F8-E45219678E29}"/>
              </a:ext>
            </a:extLst>
          </p:cNvPr>
          <p:cNvSpPr/>
          <p:nvPr/>
        </p:nvSpPr>
        <p:spPr>
          <a:xfrm rot="5400000">
            <a:off x="769175" y="5391416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nakokraki trikotnik 16">
            <a:extLst>
              <a:ext uri="{FF2B5EF4-FFF2-40B4-BE49-F238E27FC236}">
                <a16:creationId xmlns:a16="http://schemas.microsoft.com/office/drawing/2014/main" id="{860CE027-185F-4315-8E5D-964A0EBD1059}"/>
              </a:ext>
            </a:extLst>
          </p:cNvPr>
          <p:cNvSpPr/>
          <p:nvPr/>
        </p:nvSpPr>
        <p:spPr>
          <a:xfrm rot="5400000">
            <a:off x="764559" y="5719303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nakokraki trikotnik 18">
            <a:extLst>
              <a:ext uri="{FF2B5EF4-FFF2-40B4-BE49-F238E27FC236}">
                <a16:creationId xmlns:a16="http://schemas.microsoft.com/office/drawing/2014/main" id="{0C15D6B3-DE48-435D-B778-5029B8A9AE43}"/>
              </a:ext>
            </a:extLst>
          </p:cNvPr>
          <p:cNvSpPr/>
          <p:nvPr/>
        </p:nvSpPr>
        <p:spPr>
          <a:xfrm rot="5400000">
            <a:off x="759943" y="6047191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nakokraki trikotnik 19">
            <a:extLst>
              <a:ext uri="{FF2B5EF4-FFF2-40B4-BE49-F238E27FC236}">
                <a16:creationId xmlns:a16="http://schemas.microsoft.com/office/drawing/2014/main" id="{2903C4D0-96AF-468C-8FEA-12712F887580}"/>
              </a:ext>
            </a:extLst>
          </p:cNvPr>
          <p:cNvSpPr/>
          <p:nvPr/>
        </p:nvSpPr>
        <p:spPr>
          <a:xfrm rot="5400000">
            <a:off x="764565" y="6375081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18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RAZNO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022BB56-CE5F-4818-8377-9F69318C9A1D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467C2A98-E97E-438C-B301-75097CE1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24" y="2427721"/>
            <a:ext cx="4065155" cy="4065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9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8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C26AACD0-F8BA-42CB-B701-64973070C045}"/>
              </a:ext>
            </a:extLst>
          </p:cNvPr>
          <p:cNvSpPr/>
          <p:nvPr/>
        </p:nvSpPr>
        <p:spPr>
          <a:xfrm>
            <a:off x="6012873" y="5872728"/>
            <a:ext cx="1525847" cy="411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FINANČNO POROČILO ZA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LETO 2024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CEC4D3B-0A26-48B3-AF14-0E2B584C0BA4}"/>
              </a:ext>
            </a:extLst>
          </p:cNvPr>
          <p:cNvSpPr/>
          <p:nvPr/>
        </p:nvSpPr>
        <p:spPr>
          <a:xfrm flipH="1">
            <a:off x="508928" y="428567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5EB53F6-F6CE-475D-AE3B-3700F24CEB56}"/>
              </a:ext>
            </a:extLst>
          </p:cNvPr>
          <p:cNvSpPr/>
          <p:nvPr/>
        </p:nvSpPr>
        <p:spPr>
          <a:xfrm>
            <a:off x="2467727" y="2721953"/>
            <a:ext cx="5063375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7E76CFE-5353-45D6-8920-76BBB335ADD0}"/>
              </a:ext>
            </a:extLst>
          </p:cNvPr>
          <p:cNvSpPr/>
          <p:nvPr/>
        </p:nvSpPr>
        <p:spPr>
          <a:xfrm>
            <a:off x="2467726" y="5440388"/>
            <a:ext cx="5063376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9348"/>
            <a:ext cx="7886700" cy="506865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6400" b="1" dirty="0">
                <a:latin typeface="Arial Nova Cond" panose="020B0506020202020204" pitchFamily="34" charset="0"/>
              </a:rPr>
              <a:t>PRIHODKI</a:t>
            </a:r>
            <a:r>
              <a:rPr lang="sl-SI" sz="5600" dirty="0">
                <a:latin typeface="Arial Nova Cond" panose="020B0506020202020204" pitchFamily="34" charset="0"/>
              </a:rPr>
              <a:t>		Članarine				12.778,00 €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Donacije				  0,00 €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Sponzorstva				  900,00 €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		SKUPAJ				13.678,00 €</a:t>
            </a:r>
          </a:p>
          <a:p>
            <a:pPr marL="0" indent="0">
              <a:lnSpc>
                <a:spcPts val="200"/>
              </a:lnSpc>
              <a:spcBef>
                <a:spcPts val="600"/>
              </a:spcBef>
              <a:buNone/>
            </a:pP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6200" b="1" dirty="0">
                <a:latin typeface="Arial Nova Cond" panose="020B0506020202020204" pitchFamily="34" charset="0"/>
              </a:rPr>
              <a:t>ODHODKI</a:t>
            </a:r>
            <a:r>
              <a:rPr lang="sl-SI" sz="1000" b="1" dirty="0">
                <a:latin typeface="Arial Nova Cond" panose="020B0506020202020204" pitchFamily="34" charset="0"/>
              </a:rPr>
              <a:t>		</a:t>
            </a:r>
            <a:r>
              <a:rPr lang="sl-SI" sz="5600" dirty="0">
                <a:latin typeface="Arial Nova Cond" panose="020B0506020202020204" pitchFamily="34" charset="0"/>
              </a:rPr>
              <a:t>Članarina GZS			 4.720,00 €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Štartnine				  7.799,00 €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Drugi stroški				  1.502,00 €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Pokali				  832,00 €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Prispevek za letne karte			  1.200,00 €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Reklama				     415,00 €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Šola golfa				     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PTT, Telekom, provizije, rač.	  	     131,00 €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56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56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16.599,00 €</a:t>
            </a:r>
            <a:endParaRPr lang="sl-SI" sz="56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endParaRPr lang="sl-SI" sz="62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6200" b="1" dirty="0">
                <a:latin typeface="Arial Nova Cond" panose="020B0506020202020204" pitchFamily="34" charset="0"/>
              </a:rPr>
              <a:t>RAZLIKA</a:t>
            </a:r>
            <a:r>
              <a:rPr lang="sl-SI" b="1" dirty="0">
                <a:latin typeface="Arial Nova Cond" panose="020B0506020202020204" pitchFamily="34" charset="0"/>
              </a:rPr>
              <a:t>						</a:t>
            </a:r>
            <a:r>
              <a:rPr lang="sl-SI" sz="56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   </a:t>
            </a:r>
            <a:r>
              <a:rPr lang="sl-SI" sz="56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- 2.921,00 €</a:t>
            </a:r>
            <a:endParaRPr lang="sl-SI" sz="4400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4400" dirty="0">
                <a:solidFill>
                  <a:schemeClr val="bg2">
                    <a:lumMod val="50000"/>
                  </a:schemeClr>
                </a:solidFill>
                <a:latin typeface="Arial Nova Cond" panose="020B0506020202020204" pitchFamily="34" charset="0"/>
              </a:rPr>
              <a:t>*število vplačanih članarin v letu 2024 je 92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4400" dirty="0">
                <a:solidFill>
                  <a:schemeClr val="bg2">
                    <a:lumMod val="50000"/>
                  </a:schemeClr>
                </a:solidFill>
                <a:latin typeface="Arial Nova Cond" panose="020B0506020202020204" pitchFamily="34" charset="0"/>
              </a:rPr>
              <a:t>*višji prihodki glede na leto 2023 za 196,00 €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4400" dirty="0">
                <a:solidFill>
                  <a:schemeClr val="bg2">
                    <a:lumMod val="50000"/>
                  </a:schemeClr>
                </a:solidFill>
                <a:latin typeface="Arial Nova Cond" panose="020B0506020202020204" pitchFamily="34" charset="0"/>
              </a:rPr>
              <a:t>*višji odhodki glede na leto 2023 za 1.770,00 €</a:t>
            </a:r>
          </a:p>
        </p:txBody>
      </p:sp>
    </p:spTree>
    <p:extLst>
      <p:ext uri="{BB962C8B-B14F-4D97-AF65-F5344CB8AC3E}">
        <p14:creationId xmlns:p14="http://schemas.microsoft.com/office/powerpoint/2010/main" val="55531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FINANČNO POROČILO ZA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LETO 2024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95" y="2093478"/>
            <a:ext cx="8358332" cy="44597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V letu 2024 izvedenih 5 klubskih turnirjev (za HCP)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6 krogov tekmovanj na 9 luknjah v sklopu „Klubske lestvice“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Oglaševanje, začetna šola golfa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Upravni odbor je dosledno upravljal s finančnimi viri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Tekoče poravnane obveznosti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Organizacija izleta</a:t>
            </a:r>
          </a:p>
          <a:p>
            <a:pPr marL="0" indent="0">
              <a:lnSpc>
                <a:spcPct val="120000"/>
              </a:lnSpc>
              <a:buNone/>
            </a:pPr>
            <a:endParaRPr lang="sl-SI" sz="26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44E767C-62E6-4C41-89FD-D86070C043DB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5AC9EFC0-7CE7-46C0-B533-E80C5E83BDB6}"/>
              </a:ext>
            </a:extLst>
          </p:cNvPr>
          <p:cNvSpPr/>
          <p:nvPr/>
        </p:nvSpPr>
        <p:spPr>
          <a:xfrm rot="5400000">
            <a:off x="794363" y="2333206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>
            <a:extLst>
              <a:ext uri="{FF2B5EF4-FFF2-40B4-BE49-F238E27FC236}">
                <a16:creationId xmlns:a16="http://schemas.microsoft.com/office/drawing/2014/main" id="{0602CF48-1D4C-43B1-9A00-16728E8941B4}"/>
              </a:ext>
            </a:extLst>
          </p:cNvPr>
          <p:cNvSpPr/>
          <p:nvPr/>
        </p:nvSpPr>
        <p:spPr>
          <a:xfrm rot="5400000">
            <a:off x="794363" y="2934083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F06FEC41-E18E-4410-A27C-054279102835}"/>
              </a:ext>
            </a:extLst>
          </p:cNvPr>
          <p:cNvSpPr/>
          <p:nvPr/>
        </p:nvSpPr>
        <p:spPr>
          <a:xfrm rot="5400000">
            <a:off x="794363" y="352693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00BD0314-AC5C-48EC-A8B6-6AAD266F0F26}"/>
              </a:ext>
            </a:extLst>
          </p:cNvPr>
          <p:cNvSpPr/>
          <p:nvPr/>
        </p:nvSpPr>
        <p:spPr>
          <a:xfrm rot="5400000">
            <a:off x="794363" y="4153973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9C3D1037-2416-41EA-8746-99F21E7AD642}"/>
              </a:ext>
            </a:extLst>
          </p:cNvPr>
          <p:cNvSpPr/>
          <p:nvPr/>
        </p:nvSpPr>
        <p:spPr>
          <a:xfrm rot="5400000">
            <a:off x="794363" y="474990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63FF6955-83C6-4636-8FC3-9889C0C523A4}"/>
              </a:ext>
            </a:extLst>
          </p:cNvPr>
          <p:cNvSpPr/>
          <p:nvPr/>
        </p:nvSpPr>
        <p:spPr>
          <a:xfrm rot="5400000">
            <a:off x="794363" y="5346638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88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6042"/>
            <a:ext cx="7886700" cy="3500581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sl-SI" dirty="0">
                <a:latin typeface="Arial Nova" panose="020B0504020202020204" pitchFamily="34" charset="0"/>
              </a:rPr>
              <a:t>IZVOLITEV PREDSEDNIKA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IN ČLANOV NADZORNEGA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SVETA</a:t>
            </a:r>
            <a:br>
              <a:rPr lang="sl-SI" dirty="0">
                <a:latin typeface="Arial Nova" panose="020B0504020202020204" pitchFamily="34" charset="0"/>
              </a:rPr>
            </a:br>
            <a:br>
              <a:rPr lang="sl-SI" dirty="0">
                <a:latin typeface="Arial Nova" panose="020B0504020202020204" pitchFamily="34" charset="0"/>
              </a:rPr>
            </a:br>
            <a:r>
              <a:rPr lang="sl-SI" sz="2800" dirty="0">
                <a:latin typeface="+mn-lt"/>
              </a:rPr>
              <a:t>Izvolitev predsednika</a:t>
            </a: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>Izvolitev članov upravnega odbora</a:t>
            </a: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>Izvolitev nadzornega odbora</a:t>
            </a: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>Izvolitev disciplinske komisije</a:t>
            </a:r>
            <a:endParaRPr lang="sl-SI" dirty="0">
              <a:latin typeface="+mn-lt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0039320-0AD1-4210-9A37-6C76EF5CD598}"/>
              </a:ext>
            </a:extLst>
          </p:cNvPr>
          <p:cNvSpPr/>
          <p:nvPr/>
        </p:nvSpPr>
        <p:spPr>
          <a:xfrm flipH="1">
            <a:off x="493637" y="419330"/>
            <a:ext cx="61010" cy="1572755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8C506FFB-B414-4490-B423-5AE8EA14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5" y="4709679"/>
            <a:ext cx="1866324" cy="1866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nakokraki trikotnik 5">
            <a:extLst>
              <a:ext uri="{FF2B5EF4-FFF2-40B4-BE49-F238E27FC236}">
                <a16:creationId xmlns:a16="http://schemas.microsoft.com/office/drawing/2014/main" id="{A34A4EDD-1726-4E92-A186-25D23FA1F17C}"/>
              </a:ext>
            </a:extLst>
          </p:cNvPr>
          <p:cNvSpPr/>
          <p:nvPr/>
        </p:nvSpPr>
        <p:spPr>
          <a:xfrm rot="5400000">
            <a:off x="480330" y="376409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>
            <a:extLst>
              <a:ext uri="{FF2B5EF4-FFF2-40B4-BE49-F238E27FC236}">
                <a16:creationId xmlns:a16="http://schemas.microsoft.com/office/drawing/2014/main" id="{2968E3BB-1054-4277-BD85-05DCFE847426}"/>
              </a:ext>
            </a:extLst>
          </p:cNvPr>
          <p:cNvSpPr/>
          <p:nvPr/>
        </p:nvSpPr>
        <p:spPr>
          <a:xfrm rot="5400000">
            <a:off x="484951" y="274315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>
            <a:extLst>
              <a:ext uri="{FF2B5EF4-FFF2-40B4-BE49-F238E27FC236}">
                <a16:creationId xmlns:a16="http://schemas.microsoft.com/office/drawing/2014/main" id="{870AD08D-1072-456D-A7CB-23C8797D472E}"/>
              </a:ext>
            </a:extLst>
          </p:cNvPr>
          <p:cNvSpPr/>
          <p:nvPr/>
        </p:nvSpPr>
        <p:spPr>
          <a:xfrm rot="5400000">
            <a:off x="480334" y="308456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4881BD45-B0F7-44E4-9BB1-CB69A4D3EAD3}"/>
              </a:ext>
            </a:extLst>
          </p:cNvPr>
          <p:cNvSpPr/>
          <p:nvPr/>
        </p:nvSpPr>
        <p:spPr>
          <a:xfrm rot="5400000">
            <a:off x="494188" y="342210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884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Arial Nova" panose="020B0504020202020204" pitchFamily="34" charset="0"/>
              </a:rPr>
              <a:t>PREDLOG VIŠINE</a:t>
            </a:r>
            <a:br>
              <a:rPr lang="sl-SI" sz="4000" dirty="0">
                <a:latin typeface="Arial Nova" panose="020B0504020202020204" pitchFamily="34" charset="0"/>
              </a:rPr>
            </a:br>
            <a:r>
              <a:rPr lang="sl-SI" sz="4000" dirty="0">
                <a:latin typeface="Arial Nova" panose="020B0504020202020204" pitchFamily="34" charset="0"/>
              </a:rPr>
              <a:t>PRISTOPNINE ZA LETO 2025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87" y="214153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Upravni odbor predlaga članom kluba, da za leto 2025 ni pristopnine.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F2197D67-1657-469D-9431-80D3C20BD08C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AD31BAC5-F143-44A3-BE31-AAC19D97F2E6}"/>
              </a:ext>
            </a:extLst>
          </p:cNvPr>
          <p:cNvSpPr/>
          <p:nvPr/>
        </p:nvSpPr>
        <p:spPr>
          <a:xfrm rot="5400000">
            <a:off x="726479" y="232930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48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elogram 11">
            <a:extLst>
              <a:ext uri="{FF2B5EF4-FFF2-40B4-BE49-F238E27FC236}">
                <a16:creationId xmlns:a16="http://schemas.microsoft.com/office/drawing/2014/main" id="{16EB9DDC-486B-424F-ACEB-FADBF686A835}"/>
              </a:ext>
            </a:extLst>
          </p:cNvPr>
          <p:cNvSpPr/>
          <p:nvPr/>
        </p:nvSpPr>
        <p:spPr>
          <a:xfrm>
            <a:off x="4572000" y="6084167"/>
            <a:ext cx="4036290" cy="464992"/>
          </a:xfrm>
          <a:prstGeom prst="parallelogram">
            <a:avLst/>
          </a:prstGeom>
          <a:solidFill>
            <a:srgbClr val="BA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aralelogram 10">
            <a:extLst>
              <a:ext uri="{FF2B5EF4-FFF2-40B4-BE49-F238E27FC236}">
                <a16:creationId xmlns:a16="http://schemas.microsoft.com/office/drawing/2014/main" id="{3408A1F0-213F-417A-AF3D-F4169E45B990}"/>
              </a:ext>
            </a:extLst>
          </p:cNvPr>
          <p:cNvSpPr/>
          <p:nvPr/>
        </p:nvSpPr>
        <p:spPr>
          <a:xfrm flipH="1">
            <a:off x="4572000" y="5159068"/>
            <a:ext cx="4036290" cy="464992"/>
          </a:xfrm>
          <a:prstGeom prst="parallelogram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aralelogram 9">
            <a:extLst>
              <a:ext uri="{FF2B5EF4-FFF2-40B4-BE49-F238E27FC236}">
                <a16:creationId xmlns:a16="http://schemas.microsoft.com/office/drawing/2014/main" id="{C3F27ECB-0B9C-4947-B76B-38F78715B1B4}"/>
              </a:ext>
            </a:extLst>
          </p:cNvPr>
          <p:cNvSpPr/>
          <p:nvPr/>
        </p:nvSpPr>
        <p:spPr>
          <a:xfrm>
            <a:off x="4572000" y="4658927"/>
            <a:ext cx="4036290" cy="464992"/>
          </a:xfrm>
          <a:prstGeom prst="parallelogram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aralelogram 8">
            <a:extLst>
              <a:ext uri="{FF2B5EF4-FFF2-40B4-BE49-F238E27FC236}">
                <a16:creationId xmlns:a16="http://schemas.microsoft.com/office/drawing/2014/main" id="{44262BA7-0974-4002-8006-498515549590}"/>
              </a:ext>
            </a:extLst>
          </p:cNvPr>
          <p:cNvSpPr/>
          <p:nvPr/>
        </p:nvSpPr>
        <p:spPr>
          <a:xfrm flipH="1">
            <a:off x="4572000" y="3644949"/>
            <a:ext cx="4036290" cy="464992"/>
          </a:xfrm>
          <a:prstGeom prst="parallelogram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aralelogram 7">
            <a:extLst>
              <a:ext uri="{FF2B5EF4-FFF2-40B4-BE49-F238E27FC236}">
                <a16:creationId xmlns:a16="http://schemas.microsoft.com/office/drawing/2014/main" id="{9CA19474-35FC-4686-88DD-EC579E48D0BA}"/>
              </a:ext>
            </a:extLst>
          </p:cNvPr>
          <p:cNvSpPr/>
          <p:nvPr/>
        </p:nvSpPr>
        <p:spPr>
          <a:xfrm>
            <a:off x="4572001" y="3143876"/>
            <a:ext cx="4036291" cy="464992"/>
          </a:xfrm>
          <a:prstGeom prst="parallelogram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 Nova" panose="020B0504020202020204" pitchFamily="34" charset="0"/>
              </a:rPr>
              <a:t>PREDLOG VIŠINE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ČLANARINE ZA LETO 2025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68" y="3143876"/>
            <a:ext cx="8007350" cy="4094884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Obstoječi člani 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140 €</a:t>
            </a:r>
            <a:r>
              <a:rPr lang="sl-SI" dirty="0"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do 28.02.2025)</a:t>
            </a:r>
            <a:endParaRPr lang="sl-SI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		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150 €</a:t>
            </a:r>
            <a:r>
              <a:rPr lang="sl-SI" dirty="0"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po 28.02.2025)</a:t>
            </a:r>
            <a:endParaRPr lang="sl-SI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Obstoječi člani &lt; 18 let	  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25 €</a:t>
            </a:r>
            <a:r>
              <a:rPr lang="sl-SI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do 28.02.2025)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				     </a:t>
            </a:r>
            <a:r>
              <a:rPr lang="sl-SI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40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 €</a:t>
            </a:r>
            <a:r>
              <a:rPr lang="sl-SI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po 28.02.2025)</a:t>
            </a:r>
          </a:p>
          <a:p>
            <a:pPr marL="0" indent="0">
              <a:buNone/>
            </a:pPr>
            <a:endParaRPr lang="sl-SI" sz="20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Novi člani</a:t>
            </a:r>
            <a:r>
              <a:rPr lang="sl-SI" sz="2000" dirty="0">
                <a:latin typeface="Arial Nova Cond" panose="020B0506020202020204" pitchFamily="34" charset="0"/>
              </a:rPr>
              <a:t>	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150 €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6E76082-F582-4523-8B12-BD333972BC77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B637AD23-7E84-4465-BD4A-11D7ADC5C25B}"/>
              </a:ext>
            </a:extLst>
          </p:cNvPr>
          <p:cNvSpPr/>
          <p:nvPr/>
        </p:nvSpPr>
        <p:spPr>
          <a:xfrm rot="5400000">
            <a:off x="806396" y="332321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nakokraki trikotnik 5">
            <a:extLst>
              <a:ext uri="{FF2B5EF4-FFF2-40B4-BE49-F238E27FC236}">
                <a16:creationId xmlns:a16="http://schemas.microsoft.com/office/drawing/2014/main" id="{26CA211C-5E05-41CF-BC96-AC197F084FB0}"/>
              </a:ext>
            </a:extLst>
          </p:cNvPr>
          <p:cNvSpPr/>
          <p:nvPr/>
        </p:nvSpPr>
        <p:spPr>
          <a:xfrm rot="5400000">
            <a:off x="806396" y="486138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>
            <a:extLst>
              <a:ext uri="{FF2B5EF4-FFF2-40B4-BE49-F238E27FC236}">
                <a16:creationId xmlns:a16="http://schemas.microsoft.com/office/drawing/2014/main" id="{F8C0B1C9-B4AB-4AA7-AD00-1987941F81AB}"/>
              </a:ext>
            </a:extLst>
          </p:cNvPr>
          <p:cNvSpPr/>
          <p:nvPr/>
        </p:nvSpPr>
        <p:spPr>
          <a:xfrm rot="5400000">
            <a:off x="806396" y="628840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47EFAAB-5A8F-4455-B227-ED95DD1DC6DA}"/>
              </a:ext>
            </a:extLst>
          </p:cNvPr>
          <p:cNvSpPr txBox="1"/>
          <p:nvPr/>
        </p:nvSpPr>
        <p:spPr>
          <a:xfrm>
            <a:off x="710208" y="2071668"/>
            <a:ext cx="807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rial Nova Cond" panose="020B0506020202020204" pitchFamily="34" charset="0"/>
              </a:rPr>
              <a:t>Upravni odbor predlaga sledeče članarine za leto 2025:</a:t>
            </a:r>
          </a:p>
        </p:txBody>
      </p:sp>
    </p:spTree>
    <p:extLst>
      <p:ext uri="{BB962C8B-B14F-4D97-AF65-F5344CB8AC3E}">
        <p14:creationId xmlns:p14="http://schemas.microsoft.com/office/powerpoint/2010/main" val="37472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IZVOLITEV KLUBSKEGA KAPETANA ZA LETO 2025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0039320-0AD1-4210-9A37-6C76EF5CD598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8C506FFB-B414-4490-B423-5AE8EA14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71" y="3617016"/>
            <a:ext cx="2875858" cy="28758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1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2025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EF02A52-4488-4155-9555-543BD67845FC}"/>
              </a:ext>
            </a:extLst>
          </p:cNvPr>
          <p:cNvSpPr/>
          <p:nvPr/>
        </p:nvSpPr>
        <p:spPr>
          <a:xfrm>
            <a:off x="2475344" y="6182239"/>
            <a:ext cx="5063376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1F48662-A734-408E-9EEA-85D915CD72FF}"/>
              </a:ext>
            </a:extLst>
          </p:cNvPr>
          <p:cNvSpPr/>
          <p:nvPr/>
        </p:nvSpPr>
        <p:spPr>
          <a:xfrm>
            <a:off x="2475347" y="3349535"/>
            <a:ext cx="5063375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080D90CA-3295-4CAE-9216-35ADCCE3F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06" y="2010353"/>
            <a:ext cx="7886700" cy="452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>
                <a:latin typeface="Arial Nova Cond" panose="020B0506020202020204" pitchFamily="34" charset="0"/>
              </a:rPr>
              <a:t>PRIHODKI</a:t>
            </a:r>
          </a:p>
          <a:p>
            <a:pPr marL="0" indent="0">
              <a:buNone/>
            </a:pPr>
            <a:endParaRPr lang="sl-SI" sz="8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2200" dirty="0">
                <a:latin typeface="Arial Nova Cond" panose="020B0506020202020204" pitchFamily="34" charset="0"/>
              </a:rPr>
              <a:t>		</a:t>
            </a:r>
            <a:r>
              <a:rPr lang="sl-SI" sz="1900" dirty="0">
                <a:latin typeface="Arial Nova Cond" panose="020B0506020202020204" pitchFamily="34" charset="0"/>
              </a:rPr>
              <a:t>Članarine				13.000,00 €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Donacije				  100,00 €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Sponzorstva			  1.500,00 €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19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15.500,00 €</a:t>
            </a:r>
          </a:p>
          <a:p>
            <a:pPr marL="0" indent="0">
              <a:lnSpc>
                <a:spcPts val="200"/>
              </a:lnSpc>
              <a:spcBef>
                <a:spcPts val="600"/>
              </a:spcBef>
              <a:buNone/>
            </a:pP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Arial Nova Cond" panose="020B0506020202020204" pitchFamily="34" charset="0"/>
              </a:rPr>
              <a:t>ODHODKI</a:t>
            </a: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Članarina GZS			  4.500,00 €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Štartnine				  6.000,00 €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Pokali				  1.000,00 €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Prispevek za letne karte		  1.500,00 €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Reklama				     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Drugi stroški			  1.200,00 €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Tekmovalna sekcija		     	     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PTT, Telekom, provizije, rač.		     300,00 €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19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15.500,00 €</a:t>
            </a:r>
          </a:p>
        </p:txBody>
      </p:sp>
    </p:spTree>
    <p:extLst>
      <p:ext uri="{BB962C8B-B14F-4D97-AF65-F5344CB8AC3E}">
        <p14:creationId xmlns:p14="http://schemas.microsoft.com/office/powerpoint/2010/main" val="349210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760</Words>
  <Application>Microsoft Office PowerPoint</Application>
  <PresentationFormat>Diaprojekcija na zaslonu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9" baseType="lpstr">
      <vt:lpstr>Arial</vt:lpstr>
      <vt:lpstr>Arial Nova</vt:lpstr>
      <vt:lpstr>Arial Nova Cond</vt:lpstr>
      <vt:lpstr>Bookman Old Style</vt:lpstr>
      <vt:lpstr>Calibri</vt:lpstr>
      <vt:lpstr>Calibri Light</vt:lpstr>
      <vt:lpstr>Tahoma</vt:lpstr>
      <vt:lpstr>Officeova tema</vt:lpstr>
      <vt:lpstr>PowerPointova predstavitev</vt:lpstr>
      <vt:lpstr>PREDLOG DNEVNEGA REDA</vt:lpstr>
      <vt:lpstr>FINANČNO POROČILO ZA LETO 2024</vt:lpstr>
      <vt:lpstr>FINANČNO POROČILO ZA LETO 2024</vt:lpstr>
      <vt:lpstr>IZVOLITEV PREDSEDNIKA IN ČLANOV NADZORNEGA SVETA  Izvolitev predsednika Izvolitev članov upravnega odbora Izvolitev nadzornega odbora Izvolitev disciplinske komisije</vt:lpstr>
      <vt:lpstr>PREDLOG VIŠINE PRISTOPNINE ZA LETO 2025</vt:lpstr>
      <vt:lpstr>PREDLOG VIŠINE ČLANARINE ZA LETO 2025</vt:lpstr>
      <vt:lpstr>IZVOLITEV KLUBSKEGA KAPETANA ZA LETO 2025</vt:lpstr>
      <vt:lpstr>FINANČNI NAČRT IN PLAN DELA ZA LETO 2025</vt:lpstr>
      <vt:lpstr>FINANČNI NAČRT IN PLAN DELA ZA LETO 2025</vt:lpstr>
      <vt:lpstr>FINANČNI NAČRT IN PLAN DELA ZA LETO 2025</vt:lpstr>
      <vt:lpstr>VIŠINA SUBVENCIJE ZA LETNO KARTO 2025</vt:lpstr>
      <vt:lpstr> AKTUALNE INFORMACIJE ZA LETO 2025</vt:lpstr>
      <vt:lpstr> CENIK LETNIH KART</vt:lpstr>
      <vt:lpstr> CENIK LETNIH KART</vt:lpstr>
      <vt:lpstr> CENIK LETNIH KART</vt:lpstr>
      <vt:lpstr> CENIK DNEVNIH KART</vt:lpstr>
      <vt:lpstr> CENIK DNEVNIH KART</vt:lpstr>
      <vt:lpstr> CENIK DNEVNIH KART</vt:lpstr>
      <vt:lpstr>RAZNO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Jaka Kastner</dc:creator>
  <cp:lastModifiedBy>Blaž De Costa</cp:lastModifiedBy>
  <cp:revision>111</cp:revision>
  <cp:lastPrinted>2021-06-08T12:14:40Z</cp:lastPrinted>
  <dcterms:created xsi:type="dcterms:W3CDTF">2018-02-14T17:32:46Z</dcterms:created>
  <dcterms:modified xsi:type="dcterms:W3CDTF">2025-01-28T14:25:25Z</dcterms:modified>
</cp:coreProperties>
</file>