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296" r:id="rId3"/>
    <p:sldId id="297" r:id="rId4"/>
    <p:sldId id="299" r:id="rId5"/>
    <p:sldId id="300" r:id="rId6"/>
    <p:sldId id="301" r:id="rId7"/>
    <p:sldId id="304" r:id="rId8"/>
    <p:sldId id="303" r:id="rId9"/>
    <p:sldId id="302" r:id="rId10"/>
    <p:sldId id="305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C00"/>
    <a:srgbClr val="383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33C73-8587-4A8A-803C-DDEF72B5E6F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3B9B0-3E6B-42BC-8AFD-9350B3FE51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12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9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091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363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1215"/>
            <a:ext cx="10515600" cy="1149474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B022CC-BFAF-C15C-6083-B1604CB63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7885" y="545401"/>
            <a:ext cx="6836230" cy="9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89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931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92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52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620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816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573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2B69-2617-4421-A459-07B9C10C6E3C}" type="datetimeFigureOut">
              <a:rPr lang="sl-SI" smtClean="0"/>
              <a:t>13. 12. 2024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24A8-E7D0-4E51-80AD-F0168CD845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05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5E3A8-F0D4-66EC-80F2-D73F5295C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FB3D5F-7EDA-2267-4D46-EFB341722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66" y="1852817"/>
            <a:ext cx="4238534" cy="42385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6EDD6C8-CE85-F804-7BDF-9CE1ED294363}"/>
              </a:ext>
            </a:extLst>
          </p:cNvPr>
          <p:cNvSpPr txBox="1">
            <a:spLocks/>
          </p:cNvSpPr>
          <p:nvPr/>
        </p:nvSpPr>
        <p:spPr>
          <a:xfrm>
            <a:off x="8245725" y="2850716"/>
            <a:ext cx="2538389" cy="1156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>
                <a:solidFill>
                  <a:srgbClr val="CB6C00"/>
                </a:solidFill>
                <a:latin typeface="Bahnschrift Condensed" panose="020B0502040204020203" pitchFamily="34" charset="0"/>
                <a:ea typeface="BatangChe" panose="020B0503020000020004" pitchFamily="49" charset="-127"/>
              </a:rPr>
              <a:t>Dr. Matija Murko </a:t>
            </a:r>
          </a:p>
          <a:p>
            <a:pPr algn="ctr"/>
            <a:br>
              <a:rPr lang="sl-SI" sz="3200" dirty="0">
                <a:solidFill>
                  <a:srgbClr val="CB6C00"/>
                </a:solidFill>
                <a:latin typeface="Bahnschrift Condensed" panose="020B0502040204020203" pitchFamily="34" charset="0"/>
                <a:ea typeface="BatangChe" panose="020B0503020000020004" pitchFamily="49" charset="-127"/>
              </a:rPr>
            </a:br>
            <a:r>
              <a:rPr lang="sl-SI" sz="3200" dirty="0">
                <a:solidFill>
                  <a:srgbClr val="CB6C00"/>
                </a:solidFill>
                <a:latin typeface="Bahnschrift Condensed" panose="020B0502040204020203" pitchFamily="34" charset="0"/>
                <a:ea typeface="BatangChe" panose="020B0503020000020004" pitchFamily="49" charset="-127"/>
              </a:rPr>
              <a:t>1861 -1952</a:t>
            </a:r>
          </a:p>
        </p:txBody>
      </p:sp>
    </p:spTree>
    <p:extLst>
      <p:ext uri="{BB962C8B-B14F-4D97-AF65-F5344CB8AC3E}">
        <p14:creationId xmlns:p14="http://schemas.microsoft.com/office/powerpoint/2010/main" val="25664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177B-0DF6-C3AE-194D-62B2E770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4400" b="1" dirty="0">
                <a:solidFill>
                  <a:schemeClr val="accent2"/>
                </a:solidFill>
              </a:rPr>
              <a:t>Murkova nagrada za življenjsko delo </a:t>
            </a:r>
          </a:p>
          <a:p>
            <a:pPr marL="0" indent="0" algn="ctr">
              <a:buNone/>
            </a:pPr>
            <a:r>
              <a:rPr lang="sl-SI" sz="4400" b="1" dirty="0">
                <a:solidFill>
                  <a:schemeClr val="accent2"/>
                </a:solidFill>
              </a:rPr>
              <a:t>za leto 2024</a:t>
            </a:r>
            <a:endParaRPr lang="sl-SI" sz="4400" dirty="0"/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sz="4000" b="1" dirty="0"/>
              <a:t>mag. Tatjana Dolžan Eržen</a:t>
            </a:r>
          </a:p>
          <a:p>
            <a:pPr marL="0" indent="0" algn="ctr">
              <a:buNone/>
            </a:pPr>
            <a:endParaRPr lang="sl-SI" sz="4000" b="1" dirty="0"/>
          </a:p>
          <a:p>
            <a:pPr marL="0" indent="0" algn="ctr">
              <a:buNone/>
            </a:pPr>
            <a:r>
              <a:rPr lang="sl-SI" dirty="0"/>
              <a:t>za izjemne znanstvene in strokovne dosežke na področju etnologije,</a:t>
            </a:r>
          </a:p>
          <a:p>
            <a:pPr marL="0" indent="0" algn="ctr">
              <a:buNone/>
            </a:pPr>
            <a:r>
              <a:rPr lang="sl-SI" dirty="0"/>
              <a:t>zaokrožene v življenjskem delu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111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399AD0-AD12-E1A6-31BD-9650F3B6D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62"/>
          <a:stretch/>
        </p:blipFill>
        <p:spPr>
          <a:xfrm>
            <a:off x="2407655" y="1825625"/>
            <a:ext cx="73766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2A52-70F3-80D8-8840-4B532FAD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3200" b="1" dirty="0">
                <a:solidFill>
                  <a:schemeClr val="accent2"/>
                </a:solidFill>
              </a:rPr>
              <a:t>Iskrene čestitke nagrajencem</a:t>
            </a:r>
            <a:endParaRPr lang="sl-SI" sz="32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FC7931-E683-847B-EAF7-CA14121AC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4" y="3053730"/>
            <a:ext cx="1828661" cy="2709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9A27F-614F-6E0F-9E83-51F16E1BF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1" r="10623"/>
          <a:stretch/>
        </p:blipFill>
        <p:spPr>
          <a:xfrm>
            <a:off x="2405993" y="3170925"/>
            <a:ext cx="2935654" cy="2591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9D69C-FD49-F843-49BF-A79867FDD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20" r="20821"/>
          <a:stretch/>
        </p:blipFill>
        <p:spPr>
          <a:xfrm>
            <a:off x="5457584" y="2865584"/>
            <a:ext cx="2492691" cy="3085419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41F156E-37B1-3E74-9D18-7C80F29C8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7" r="11278" b="10962"/>
          <a:stretch/>
        </p:blipFill>
        <p:spPr>
          <a:xfrm>
            <a:off x="8206923" y="2883157"/>
            <a:ext cx="3653833" cy="30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7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77CAC9-6BD8-5D44-0FB3-68C9AE966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b="19534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7F7D31-816B-F5EE-870C-93E47A4D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3000" dirty="0">
                <a:solidFill>
                  <a:srgbClr val="CB6C00"/>
                </a:solidFill>
                <a:latin typeface="Bahnschrift Condensed" panose="020B0502040204020203" pitchFamily="34" charset="0"/>
                <a:ea typeface="BatangChe" panose="020B0503020000020004" pitchFamily="49" charset="-127"/>
                <a:cs typeface="+mj-cs"/>
              </a:rPr>
              <a:t>Pevska skupina Cintare</a:t>
            </a:r>
            <a:endParaRPr lang="en-US" sz="3000" dirty="0">
              <a:solidFill>
                <a:srgbClr val="CB6C00"/>
              </a:solidFill>
              <a:latin typeface="Bahnschrift Condensed" panose="020B0502040204020203" pitchFamily="34" charset="0"/>
              <a:ea typeface="BatangChe" panose="020B0503020000020004" pitchFamily="49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678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480963-0DDE-872E-DB75-2A4BACF8E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869" y="2001341"/>
            <a:ext cx="8852548" cy="32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7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4C3D0-C8F2-F4EF-E826-7C9C272CF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0B5642-FE37-A9AB-E16F-3DA4621EC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4400" b="1" dirty="0">
                <a:solidFill>
                  <a:schemeClr val="accent2"/>
                </a:solidFill>
              </a:rPr>
              <a:t>Murkova listina 2024</a:t>
            </a:r>
            <a:endParaRPr lang="sl-SI" sz="4400" dirty="0"/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sz="4000" b="1" dirty="0"/>
              <a:t>Tomaž Kočar</a:t>
            </a:r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dirty="0"/>
              <a:t>za raziskovanje in ohranjanje kulturne, tehnične in etnografske dediščine v Soški dolini, </a:t>
            </a:r>
            <a:r>
              <a:rPr lang="en-US" dirty="0"/>
              <a:t>na </a:t>
            </a:r>
            <a:r>
              <a:rPr lang="sl-SI" dirty="0"/>
              <a:t>Igu in </a:t>
            </a:r>
            <a:r>
              <a:rPr lang="en-US" dirty="0"/>
              <a:t>v </a:t>
            </a:r>
            <a:r>
              <a:rPr lang="sl-SI" dirty="0"/>
              <a:t>Velikih Laščah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250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4D92A-815F-A61A-2B25-FC3E3192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E82D5F-F399-7B6C-2DDE-B461CD98B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4400" b="1" dirty="0">
                <a:solidFill>
                  <a:schemeClr val="accent2"/>
                </a:solidFill>
              </a:rPr>
              <a:t>Murkova listina 2024</a:t>
            </a:r>
            <a:endParaRPr lang="sl-SI" sz="4400" dirty="0"/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sz="4000" b="1" dirty="0"/>
              <a:t>Tomaž Kočar</a:t>
            </a:r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dirty="0"/>
              <a:t>za raziskovanje in ohranjanje kulturne, tehnične in etnografske dediščine v Soški dolini, </a:t>
            </a:r>
            <a:r>
              <a:rPr lang="en-US" dirty="0"/>
              <a:t>na </a:t>
            </a:r>
            <a:r>
              <a:rPr lang="sl-SI" dirty="0"/>
              <a:t>Igu in </a:t>
            </a:r>
            <a:r>
              <a:rPr lang="en-US" dirty="0"/>
              <a:t>v </a:t>
            </a:r>
            <a:r>
              <a:rPr lang="sl-SI" dirty="0"/>
              <a:t>Velikih Laščah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810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4E8407C-AF0C-DFEC-F59A-1051F1A5A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8" y="873276"/>
            <a:ext cx="3450226" cy="511144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5A4BFE-91B6-638A-E907-1DAFE003F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865" y="3054249"/>
            <a:ext cx="5291667" cy="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4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115C-C9EB-2602-51B9-3D1D0CE3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4400" b="1" dirty="0">
                <a:solidFill>
                  <a:schemeClr val="accent2"/>
                </a:solidFill>
              </a:rPr>
              <a:t>Murkova listina 2024</a:t>
            </a:r>
            <a:endParaRPr lang="sl-SI" sz="4400" dirty="0"/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en-US" sz="4000" b="1" dirty="0"/>
              <a:t>Robert Ku</a:t>
            </a:r>
            <a:r>
              <a:rPr lang="sl-SI" sz="4000" b="1" dirty="0"/>
              <a:t>žnik</a:t>
            </a:r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dirty="0"/>
              <a:t>za raziskovanje, ohranjanje in interpretacijo dediščine slovenskega slikarja Maksima Gasparija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545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FE57D4-3CD6-7655-3E68-8AF1EBCAA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495CC56-38C5-0F4E-3579-414D15011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6865" y="3054249"/>
            <a:ext cx="5291667" cy="7495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3A8B8C-8B1F-EAE0-5CA7-D335AAB08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1865131"/>
            <a:ext cx="5212897" cy="31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1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F903-9593-32E6-4C70-6AF22DE3C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4400" b="1" dirty="0">
                <a:solidFill>
                  <a:schemeClr val="accent2"/>
                </a:solidFill>
              </a:rPr>
              <a:t>Murkovo priznanje za leto 2024</a:t>
            </a:r>
            <a:endParaRPr lang="sl-SI" sz="4400" dirty="0"/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sz="4000" b="1" dirty="0"/>
              <a:t>dr. Barbara Ivančič Kutin</a:t>
            </a:r>
          </a:p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r>
              <a:rPr lang="sl-SI" dirty="0"/>
              <a:t>za raziskovanje in ohranjanje bovške dediščine in pripovednega izročila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665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7AD110-790B-574B-1E44-BAA8845A7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674F5-D7B0-4AFB-0F7A-63381C901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57073"/>
            <a:ext cx="5291666" cy="37438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238678B-BABF-5C84-4137-43779EEDF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6865" y="3054249"/>
            <a:ext cx="5291667" cy="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3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127</Words>
  <Application>Microsoft Office PowerPoint</Application>
  <PresentationFormat>Širokozaslonsko</PresentationFormat>
  <Paragraphs>32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Bahnschrift Condensed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Podelitev Murkovih nagrad,  priznanj in listin 2024</dc:title>
  <dc:creator>Slivnik</dc:creator>
  <cp:lastModifiedBy>Tanja Roženbergar</cp:lastModifiedBy>
  <cp:revision>24</cp:revision>
  <dcterms:created xsi:type="dcterms:W3CDTF">2024-11-08T22:58:56Z</dcterms:created>
  <dcterms:modified xsi:type="dcterms:W3CDTF">2024-12-13T12:45:19Z</dcterms:modified>
</cp:coreProperties>
</file>