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80" r:id="rId3"/>
    <p:sldId id="282" r:id="rId4"/>
    <p:sldId id="283" r:id="rId5"/>
    <p:sldId id="284" r:id="rId6"/>
    <p:sldId id="285" r:id="rId7"/>
    <p:sldId id="286" r:id="rId8"/>
    <p:sldId id="287" r:id="rId9"/>
  </p:sldIdLst>
  <p:sldSz cx="12192000" cy="6858000"/>
  <p:notesSz cx="6858000" cy="9144000"/>
  <p:defaultTextStyle>
    <a:defPPr rtl="0"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81" d="100"/>
          <a:sy n="81" d="100"/>
        </p:scale>
        <p:origin x="710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oš Brankovič" userId="388038c6c9bf5c40" providerId="LiveId" clId="{A4826AD9-8EA1-4B5D-9454-047557E6BEC3}"/>
    <pc:docChg chg="custSel modSld">
      <pc:chgData name="Uroš Brankovič" userId="388038c6c9bf5c40" providerId="LiveId" clId="{A4826AD9-8EA1-4B5D-9454-047557E6BEC3}" dt="2024-04-22T15:02:38.902" v="22" actId="20577"/>
      <pc:docMkLst>
        <pc:docMk/>
      </pc:docMkLst>
      <pc:sldChg chg="modSp mod">
        <pc:chgData name="Uroš Brankovič" userId="388038c6c9bf5c40" providerId="LiveId" clId="{A4826AD9-8EA1-4B5D-9454-047557E6BEC3}" dt="2024-04-22T15:02:38.902" v="22" actId="20577"/>
        <pc:sldMkLst>
          <pc:docMk/>
          <pc:sldMk cId="3034687750" sldId="262"/>
        </pc:sldMkLst>
        <pc:spChg chg="mod">
          <ac:chgData name="Uroš Brankovič" userId="388038c6c9bf5c40" providerId="LiveId" clId="{A4826AD9-8EA1-4B5D-9454-047557E6BEC3}" dt="2024-04-22T15:02:38.902" v="22" actId="20577"/>
          <ac:spMkLst>
            <pc:docMk/>
            <pc:sldMk cId="3034687750" sldId="262"/>
            <ac:spMk id="2" creationId="{00000000-0000-0000-0000-000000000000}"/>
          </ac:spMkLst>
        </pc:spChg>
        <pc:spChg chg="mod">
          <ac:chgData name="Uroš Brankovič" userId="388038c6c9bf5c40" providerId="LiveId" clId="{A4826AD9-8EA1-4B5D-9454-047557E6BEC3}" dt="2024-04-22T15:02:31.801" v="2" actId="20577"/>
          <ac:spMkLst>
            <pc:docMk/>
            <pc:sldMk cId="3034687750" sldId="262"/>
            <ac:spMk id="3" creationId="{00000000-0000-0000-0000-000000000000}"/>
          </ac:spMkLst>
        </pc:spChg>
      </pc:sldChg>
      <pc:sldChg chg="modSp mod">
        <pc:chgData name="Uroš Brankovič" userId="388038c6c9bf5c40" providerId="LiveId" clId="{A4826AD9-8EA1-4B5D-9454-047557E6BEC3}" dt="2024-04-22T15:02:14.676" v="1" actId="113"/>
        <pc:sldMkLst>
          <pc:docMk/>
          <pc:sldMk cId="511177061" sldId="287"/>
        </pc:sldMkLst>
        <pc:graphicFrameChg chg="modGraphic">
          <ac:chgData name="Uroš Brankovič" userId="388038c6c9bf5c40" providerId="LiveId" clId="{A4826AD9-8EA1-4B5D-9454-047557E6BEC3}" dt="2024-04-22T15:02:14.676" v="1" actId="113"/>
          <ac:graphicFrameMkLst>
            <pc:docMk/>
            <pc:sldMk cId="511177061" sldId="287"/>
            <ac:graphicFrameMk id="4" creationId="{0CF21CB0-7080-893F-9191-4071675B116C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D37249-BF0A-4EA4-ADBB-BE29D5C2403B}" type="datetime1">
              <a:rPr lang="sl-SI" smtClean="0"/>
              <a:t>15. 04. 2024</a:t>
            </a:fld>
            <a:endParaRPr lang="sl-SI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l-SI" noProof="0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A01AE12-9E75-460D-B6EF-FDA5F78B7112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4" name="Označba mesta za sliko diapoz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l-SI" noProof="0" dirty="0"/>
          </a:p>
        </p:txBody>
      </p:sp>
      <p:sp>
        <p:nvSpPr>
          <p:cNvPr id="5" name="Označba mesta za opomb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l-SI" noProof="0" dirty="0"/>
              <a:t>Uredite sloge besedila matrice</a:t>
            </a:r>
          </a:p>
          <a:p>
            <a:pPr lvl="1" rtl="0"/>
            <a:r>
              <a:rPr lang="sl-SI" noProof="0" dirty="0"/>
              <a:t>Druga raven</a:t>
            </a:r>
          </a:p>
          <a:p>
            <a:pPr lvl="2" rtl="0"/>
            <a:r>
              <a:rPr lang="sl-SI" noProof="0" dirty="0"/>
              <a:t>Tretja raven</a:t>
            </a:r>
          </a:p>
          <a:p>
            <a:pPr lvl="3" rtl="0"/>
            <a:r>
              <a:rPr lang="sl-SI" noProof="0" dirty="0"/>
              <a:t>Četrta raven</a:t>
            </a:r>
          </a:p>
          <a:p>
            <a:pPr lvl="4" rtl="0"/>
            <a:r>
              <a:rPr lang="sl-SI" noProof="0" dirty="0"/>
              <a:t>Peta raven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50309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2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1163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7213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05480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70647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6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0142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33763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sl-SI" smtClean="0"/>
              <a:t>8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12236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l-SI" noProof="0"/>
              <a:t>Kliknite, če želite urediti slog podnaslova matrice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6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2CE28-DC02-4EDF-B12D-94DDCFEED308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en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en naslov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EB7CA9-6C79-44FA-B691-0DB9B850D283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diapozitiv s sli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9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13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14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l-SI" noProof="0"/>
              <a:t>Kliknite, če želite urediti slog podnaslova matrice</a:t>
            </a:r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918E0A-FA60-4CA4-9DE6-FCDAAB98CCCC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ava odseka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sl-SI" noProof="0"/>
              <a:t>Kliknite za urejanje slogov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50BD70-7C6B-4939-80D4-D59E7D42EEEB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</p:txBody>
      </p:sp>
      <p:sp>
        <p:nvSpPr>
          <p:cNvPr id="6" name="Označba mesta za vsebino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95ED67-8DBC-4AC8-992B-F7DBA60BCDC1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3" name="Označba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0038AF-E135-42C7-A131-C702AE10F9D9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l-SI" noProof="0"/>
              <a:t>Kliknite za urejanje slogov besedila matrice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82DE62-E37A-45D9-84E4-2D4386F42DBB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naslov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l-SI" noProof="0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l-SI" noProof="0" dirty="0"/>
              <a:t>Uredite sloge besedila matrice</a:t>
            </a:r>
          </a:p>
          <a:p>
            <a:pPr lvl="1" rtl="0"/>
            <a:r>
              <a:rPr lang="sl-SI" noProof="0" dirty="0"/>
              <a:t>Druga raven</a:t>
            </a:r>
          </a:p>
          <a:p>
            <a:pPr lvl="2" rtl="0"/>
            <a:r>
              <a:rPr lang="sl-SI" noProof="0" dirty="0"/>
              <a:t>Tretja raven</a:t>
            </a:r>
          </a:p>
          <a:p>
            <a:pPr lvl="3" rtl="0"/>
            <a:r>
              <a:rPr lang="sl-SI" noProof="0" dirty="0"/>
              <a:t>Četrta raven</a:t>
            </a:r>
          </a:p>
          <a:p>
            <a:pPr lvl="4" rtl="0"/>
            <a:r>
              <a:rPr lang="sl-SI" noProof="0" dirty="0"/>
              <a:t>Peta raven</a:t>
            </a:r>
          </a:p>
        </p:txBody>
      </p:sp>
      <p:sp>
        <p:nvSpPr>
          <p:cNvPr id="7" name="Pravokotnik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5B340B31-ADF7-482C-943F-A583F68FE3F0}" type="datetime1">
              <a:rPr lang="sl-SI" noProof="0" smtClean="0"/>
              <a:t>15. 04. 2024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31362" y="1577542"/>
            <a:ext cx="11125200" cy="1737968"/>
          </a:xfrm>
        </p:spPr>
        <p:txBody>
          <a:bodyPr rtlCol="0">
            <a:normAutofit/>
          </a:bodyPr>
          <a:lstStyle/>
          <a:p>
            <a:pPr rtl="0"/>
            <a:r>
              <a:rPr lang="sl-SI" sz="3200" b="1" cap="none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JN Aktivnosti pospeševanja </a:t>
            </a:r>
            <a:br>
              <a:rPr lang="sl-SI" sz="3200" b="1" cap="none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sl-SI" sz="3200" b="1" cap="none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ekološkega kmetovanja 2023 – </a:t>
            </a:r>
            <a:r>
              <a:rPr lang="sl-SI" sz="3200" b="1" cap="none">
                <a:solidFill>
                  <a:schemeClr val="accent1">
                    <a:lumMod val="50000"/>
                  </a:schemeClr>
                </a:solidFill>
                <a:latin typeface="+mn-lt"/>
              </a:rPr>
              <a:t>Končni rezultati</a:t>
            </a:r>
            <a:br>
              <a:rPr lang="sl-SI" sz="3200" b="1" cap="none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endParaRPr lang="sl-SI" sz="2400" b="1" cap="none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31362" y="3592154"/>
            <a:ext cx="11125200" cy="571500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sl-SI" b="1" dirty="0">
                <a:solidFill>
                  <a:schemeClr val="accent1">
                    <a:lumMod val="50000"/>
                  </a:schemeClr>
                </a:solidFill>
              </a:rPr>
              <a:t>APRIL 2024</a:t>
            </a:r>
          </a:p>
          <a:p>
            <a:pPr rtl="0"/>
            <a:r>
              <a:rPr lang="sl-SI" b="1" dirty="0">
                <a:solidFill>
                  <a:schemeClr val="accent1">
                    <a:lumMod val="50000"/>
                  </a:schemeClr>
                </a:solidFill>
              </a:rPr>
              <a:t>Uroš Brankovič</a:t>
            </a: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B13B33C9-2FD5-4185-954D-D94F0369F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246" y="420828"/>
            <a:ext cx="2519635" cy="1156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id="{DE8D8708-A4A5-DDF0-8932-8F12EB0076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7" t="65181" r="86771" b="9828"/>
          <a:stretch/>
        </p:blipFill>
        <p:spPr bwMode="auto">
          <a:xfrm>
            <a:off x="3231396" y="-28188"/>
            <a:ext cx="1670542" cy="1966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54363"/>
            <a:ext cx="9144000" cy="798922"/>
          </a:xfrm>
        </p:spPr>
        <p:txBody>
          <a:bodyPr rtlCol="0"/>
          <a:lstStyle/>
          <a:p>
            <a:pPr rtl="0"/>
            <a:r>
              <a:rPr lang="sl-SI" b="1" dirty="0"/>
              <a:t>Nekaj uvodnih podatkov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144000" cy="5294035"/>
          </a:xfrm>
        </p:spPr>
        <p:txBody>
          <a:bodyPr rtlCol="0">
            <a:normAutofit/>
          </a:bodyPr>
          <a:lstStyle/>
          <a:p>
            <a:pPr rtl="0"/>
            <a:r>
              <a:rPr lang="sl-SI" dirty="0">
                <a:solidFill>
                  <a:schemeClr val="tx2"/>
                </a:solidFill>
              </a:rPr>
              <a:t>Izvedba julija – konec oktobra 2023 oz. kasneje do aprila 2024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40 ogledov dobrih praks na kmetijah (25 SLO, 15 tujina)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15 </a:t>
            </a:r>
            <a:r>
              <a:rPr lang="sl-SI" sz="2000" dirty="0" err="1">
                <a:solidFill>
                  <a:schemeClr val="tx2"/>
                </a:solidFill>
              </a:rPr>
              <a:t>webinarjev</a:t>
            </a:r>
            <a:r>
              <a:rPr lang="sl-SI" sz="2000" dirty="0">
                <a:solidFill>
                  <a:schemeClr val="tx2"/>
                </a:solidFill>
              </a:rPr>
              <a:t> – spletnih predavanja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25 predavanja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1 </a:t>
            </a:r>
            <a:r>
              <a:rPr lang="sl-SI" sz="2000" dirty="0" err="1">
                <a:solidFill>
                  <a:schemeClr val="tx2"/>
                </a:solidFill>
              </a:rPr>
              <a:t>celodneva</a:t>
            </a:r>
            <a:r>
              <a:rPr lang="sl-SI" sz="2000" dirty="0">
                <a:solidFill>
                  <a:schemeClr val="tx2"/>
                </a:solidFill>
              </a:rPr>
              <a:t> zaključna konferenca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250 poslovno – </a:t>
            </a:r>
            <a:r>
              <a:rPr lang="sl-SI" sz="2000" dirty="0" err="1">
                <a:solidFill>
                  <a:schemeClr val="tx2"/>
                </a:solidFill>
              </a:rPr>
              <a:t>preusmeritvenih</a:t>
            </a:r>
            <a:r>
              <a:rPr lang="sl-SI" sz="2000" dirty="0">
                <a:solidFill>
                  <a:schemeClr val="tx2"/>
                </a:solidFill>
              </a:rPr>
              <a:t> načrtov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1420 ur poslovnega svetovanja</a:t>
            </a:r>
          </a:p>
          <a:p>
            <a:pPr marL="685800" lvl="2" indent="0">
              <a:buNone/>
            </a:pPr>
            <a:endParaRPr lang="sl-SI" sz="8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dirty="0">
                <a:solidFill>
                  <a:schemeClr val="tx2"/>
                </a:solidFill>
              </a:rPr>
              <a:t>Od tega ZDEKS (opravljeni do 15.aprila 2024)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6 ogledov dobrih praks v SLO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1 ogled dobrih praks v tujini (Avstrija)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5 predavanj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4 spletna predavanja s tujimi svetovalci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chemeClr val="tx2"/>
                </a:solidFill>
              </a:rPr>
              <a:t>564 ur svetovanja za trženje EK in razvoja poslovanja (od 580 odobrenih ur);</a:t>
            </a:r>
          </a:p>
          <a:p>
            <a:pPr marL="45720" indent="0" rtl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25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54363"/>
            <a:ext cx="9144000" cy="798922"/>
          </a:xfrm>
        </p:spPr>
        <p:txBody>
          <a:bodyPr rtlCol="0"/>
          <a:lstStyle/>
          <a:p>
            <a:pPr rtl="0"/>
            <a:r>
              <a:rPr lang="sl-SI" b="1" dirty="0"/>
              <a:t>REZULTATI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144000" cy="5294035"/>
          </a:xfrm>
        </p:spPr>
        <p:txBody>
          <a:bodyPr rtlCol="0">
            <a:normAutofit fontScale="92500" lnSpcReduction="10000"/>
          </a:bodyPr>
          <a:lstStyle/>
          <a:p>
            <a:pPr marL="45720" indent="0">
              <a:buNone/>
            </a:pPr>
            <a:r>
              <a:rPr lang="sl-SI" b="1" dirty="0">
                <a:solidFill>
                  <a:schemeClr val="tx2"/>
                </a:solidFill>
              </a:rPr>
              <a:t>Ogledi dobrih praks ekoloških kmetij – Slovenija </a:t>
            </a:r>
          </a:p>
          <a:p>
            <a:r>
              <a:rPr lang="sl-SI" dirty="0">
                <a:solidFill>
                  <a:schemeClr val="tx2"/>
                </a:solidFill>
              </a:rPr>
              <a:t>1. </a:t>
            </a:r>
            <a:r>
              <a:rPr lang="sl-SI" b="1" dirty="0">
                <a:solidFill>
                  <a:schemeClr val="tx2"/>
                </a:solidFill>
              </a:rPr>
              <a:t>Prikaz dobrih praks ekološkega posestva Trnulja </a:t>
            </a:r>
            <a:r>
              <a:rPr lang="sl-SI" dirty="0">
                <a:solidFill>
                  <a:schemeClr val="tx2"/>
                </a:solidFill>
              </a:rPr>
              <a:t>(povezano s specializiranim predavanjem Ekološka živila v ponudbi turističnih kmetij s strani FKBV), Črna vas, 4.avgust 2023 </a:t>
            </a:r>
          </a:p>
          <a:p>
            <a:r>
              <a:rPr lang="sl-SI" dirty="0">
                <a:solidFill>
                  <a:schemeClr val="tx2"/>
                </a:solidFill>
              </a:rPr>
              <a:t>2. </a:t>
            </a:r>
            <a:r>
              <a:rPr lang="sl-SI" b="1" dirty="0">
                <a:solidFill>
                  <a:schemeClr val="tx2"/>
                </a:solidFill>
              </a:rPr>
              <a:t>Ekološka živinorejska kmetija Zabukovec – Priložnosti ekološke živinoreje</a:t>
            </a:r>
            <a:r>
              <a:rPr lang="sl-SI" dirty="0">
                <a:solidFill>
                  <a:schemeClr val="tx2"/>
                </a:solidFill>
              </a:rPr>
              <a:t>, Gabrijele, 23.avgust 2023 </a:t>
            </a:r>
          </a:p>
          <a:p>
            <a:r>
              <a:rPr lang="sl-SI" dirty="0">
                <a:solidFill>
                  <a:schemeClr val="tx2"/>
                </a:solidFill>
              </a:rPr>
              <a:t>3. </a:t>
            </a:r>
            <a:r>
              <a:rPr lang="sl-SI" b="1" dirty="0">
                <a:solidFill>
                  <a:schemeClr val="tx2"/>
                </a:solidFill>
              </a:rPr>
              <a:t>Ekološka kmetija Nabernik ter spoznavanje možnosti za uspešno prodajo malih družinskih kmeti</a:t>
            </a:r>
            <a:r>
              <a:rPr lang="sl-SI" dirty="0">
                <a:solidFill>
                  <a:schemeClr val="tx2"/>
                </a:solidFill>
              </a:rPr>
              <a:t>j preko direktnega trženja ekoloških pridelkov, Velesovo, 1.oktober 2023 </a:t>
            </a:r>
          </a:p>
          <a:p>
            <a:r>
              <a:rPr lang="sl-SI" dirty="0">
                <a:solidFill>
                  <a:schemeClr val="tx2"/>
                </a:solidFill>
              </a:rPr>
              <a:t>4. </a:t>
            </a:r>
            <a:r>
              <a:rPr lang="sl-SI" b="1" dirty="0">
                <a:solidFill>
                  <a:schemeClr val="tx2"/>
                </a:solidFill>
              </a:rPr>
              <a:t>Ekološka turistična kmetija Šenkova domačija </a:t>
            </a:r>
            <a:r>
              <a:rPr lang="sl-SI" dirty="0">
                <a:solidFill>
                  <a:schemeClr val="tx2"/>
                </a:solidFill>
              </a:rPr>
              <a:t>- Uspešno povezovanje vrhunskega sonaravnega turizma ter etnološke in kulinarične dediščine za trženje lokalne ekološke hrane z dodano vrednostjo, Zg. Jezersko, 3.oktober 2024 </a:t>
            </a:r>
          </a:p>
          <a:p>
            <a:r>
              <a:rPr lang="sl-SI" dirty="0">
                <a:solidFill>
                  <a:schemeClr val="tx2"/>
                </a:solidFill>
              </a:rPr>
              <a:t>5. </a:t>
            </a:r>
            <a:r>
              <a:rPr lang="sl-SI" b="1" dirty="0">
                <a:solidFill>
                  <a:schemeClr val="tx2"/>
                </a:solidFill>
              </a:rPr>
              <a:t>Ekološka živinorejska kmetija </a:t>
            </a:r>
            <a:r>
              <a:rPr lang="sl-SI" b="1" dirty="0" err="1">
                <a:solidFill>
                  <a:schemeClr val="tx2"/>
                </a:solidFill>
              </a:rPr>
              <a:t>Kukenberger</a:t>
            </a:r>
            <a:r>
              <a:rPr lang="sl-SI" b="1" dirty="0">
                <a:solidFill>
                  <a:schemeClr val="tx2"/>
                </a:solidFill>
              </a:rPr>
              <a:t> </a:t>
            </a:r>
            <a:r>
              <a:rPr lang="sl-SI" dirty="0">
                <a:solidFill>
                  <a:schemeClr val="tx2"/>
                </a:solidFill>
              </a:rPr>
              <a:t>ter raznovrstnost predelave in trženja izdelkov iz ekološkega senenega mleka, Gorenje Ponikve, 17.oktober 2023 </a:t>
            </a:r>
          </a:p>
          <a:p>
            <a:r>
              <a:rPr lang="sl-SI" dirty="0">
                <a:solidFill>
                  <a:schemeClr val="tx2"/>
                </a:solidFill>
              </a:rPr>
              <a:t>6. </a:t>
            </a:r>
            <a:r>
              <a:rPr lang="sl-SI" b="1" dirty="0">
                <a:solidFill>
                  <a:schemeClr val="tx2"/>
                </a:solidFill>
              </a:rPr>
              <a:t>Ekološka zelenjadarska kmetija Očko </a:t>
            </a:r>
            <a:r>
              <a:rPr lang="sl-SI" dirty="0">
                <a:solidFill>
                  <a:schemeClr val="tx2"/>
                </a:solidFill>
              </a:rPr>
              <a:t>– Priložnosti partnerske pridelave in trženja ekološke zelenjave, Zgornja Rečica, 28.november 2023</a:t>
            </a:r>
          </a:p>
        </p:txBody>
      </p:sp>
    </p:spTree>
    <p:extLst>
      <p:ext uri="{BB962C8B-B14F-4D97-AF65-F5344CB8AC3E}">
        <p14:creationId xmlns:p14="http://schemas.microsoft.com/office/powerpoint/2010/main" val="211467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54363"/>
            <a:ext cx="9144000" cy="798922"/>
          </a:xfrm>
        </p:spPr>
        <p:txBody>
          <a:bodyPr rtlCol="0"/>
          <a:lstStyle/>
          <a:p>
            <a:pPr rtl="0"/>
            <a:r>
              <a:rPr lang="sl-SI" b="1" dirty="0"/>
              <a:t>REZULTATI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144000" cy="5294035"/>
          </a:xfrm>
        </p:spPr>
        <p:txBody>
          <a:bodyPr rtlCol="0">
            <a:normAutofit/>
          </a:bodyPr>
          <a:lstStyle/>
          <a:p>
            <a:pPr marL="45720" indent="0">
              <a:buNone/>
            </a:pPr>
            <a:r>
              <a:rPr lang="sl-SI" b="1" dirty="0">
                <a:solidFill>
                  <a:schemeClr val="tx2"/>
                </a:solidFill>
              </a:rPr>
              <a:t>Ogledi dobrih praks ekoloških kmetij – tujina 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2"/>
                </a:solidFill>
              </a:rPr>
              <a:t>1. </a:t>
            </a:r>
            <a:r>
              <a:rPr lang="sl-SI" b="1" dirty="0">
                <a:solidFill>
                  <a:schemeClr val="tx2"/>
                </a:solidFill>
              </a:rPr>
              <a:t>Ekološke kmetije na Avstrijskem Koroškem z inovativnimi izdelki in trženjem ter specializirane prodajne poti </a:t>
            </a:r>
            <a:r>
              <a:rPr lang="sl-SI" dirty="0">
                <a:solidFill>
                  <a:schemeClr val="tx2"/>
                </a:solidFill>
              </a:rPr>
              <a:t>- Praktično spoznavanje dobrih praks inovativne predelave in trženja ekoloških izdelkov ter izzivov delavne sile na kmetijah, 16.november 2023 – v okviru ekskurzije ZDEKS organiziral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ogled ekološke kmetije Klausa </a:t>
            </a:r>
            <a:r>
              <a:rPr lang="sl-SI" dirty="0" err="1">
                <a:solidFill>
                  <a:schemeClr val="tx2"/>
                </a:solidFill>
              </a:rPr>
              <a:t>Tschaitschmann</a:t>
            </a:r>
            <a:r>
              <a:rPr lang="sl-SI" dirty="0">
                <a:solidFill>
                  <a:schemeClr val="tx2"/>
                </a:solidFill>
              </a:rPr>
              <a:t> v Breški vasi/</a:t>
            </a:r>
            <a:r>
              <a:rPr lang="sl-SI" dirty="0" err="1">
                <a:solidFill>
                  <a:schemeClr val="tx2"/>
                </a:solidFill>
              </a:rPr>
              <a:t>Pirkdorf</a:t>
            </a:r>
            <a:r>
              <a:rPr lang="sl-SI" dirty="0">
                <a:solidFill>
                  <a:schemeClr val="tx2"/>
                </a:solidFill>
              </a:rPr>
              <a:t> (se ukvarja z ekološko prašičjerejo in predelave mesnin za končne kupce) ter soorganiziral ogled: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delovanja </a:t>
            </a:r>
            <a:r>
              <a:rPr lang="sl-SI" dirty="0" err="1">
                <a:solidFill>
                  <a:schemeClr val="tx2"/>
                </a:solidFill>
              </a:rPr>
              <a:t>ekotrgovine</a:t>
            </a:r>
            <a:r>
              <a:rPr lang="sl-SI" dirty="0">
                <a:solidFill>
                  <a:schemeClr val="tx2"/>
                </a:solidFill>
              </a:rPr>
              <a:t> in </a:t>
            </a:r>
            <a:r>
              <a:rPr lang="sl-SI" dirty="0" err="1">
                <a:solidFill>
                  <a:schemeClr val="tx2"/>
                </a:solidFill>
              </a:rPr>
              <a:t>ekokavarne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Gšeft</a:t>
            </a:r>
            <a:r>
              <a:rPr lang="sl-SI" dirty="0">
                <a:solidFill>
                  <a:schemeClr val="tx2"/>
                </a:solidFill>
              </a:rPr>
              <a:t> v Šmihelu, ki ponuja ekološka živila iz regije Alpe Jadran, vsi proizvajalci največ 300km oddaljeni.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ekološke restavracije </a:t>
            </a:r>
            <a:r>
              <a:rPr lang="sl-SI" dirty="0" err="1">
                <a:solidFill>
                  <a:schemeClr val="tx2"/>
                </a:solidFill>
              </a:rPr>
              <a:t>Mochoritschu</a:t>
            </a:r>
            <a:r>
              <a:rPr lang="sl-SI" dirty="0">
                <a:solidFill>
                  <a:schemeClr val="tx2"/>
                </a:solidFill>
              </a:rPr>
              <a:t> v Grebinju / </a:t>
            </a:r>
            <a:r>
              <a:rPr lang="sl-SI" dirty="0" err="1">
                <a:solidFill>
                  <a:schemeClr val="tx2"/>
                </a:solidFill>
              </a:rPr>
              <a:t>Griffen</a:t>
            </a:r>
            <a:r>
              <a:rPr lang="sl-SI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ogled ekološke samopostrežne enote KOBL v Celovcu, del širše verige prodajnih enot KOBL po Avstriji;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 - ogled ekološke veleblagovnice </a:t>
            </a:r>
            <a:r>
              <a:rPr lang="sl-SI" dirty="0" err="1">
                <a:solidFill>
                  <a:schemeClr val="tx2"/>
                </a:solidFill>
              </a:rPr>
              <a:t>Denns</a:t>
            </a:r>
            <a:r>
              <a:rPr lang="sl-SI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626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54363"/>
            <a:ext cx="9144000" cy="798922"/>
          </a:xfrm>
        </p:spPr>
        <p:txBody>
          <a:bodyPr rtlCol="0"/>
          <a:lstStyle/>
          <a:p>
            <a:pPr rtl="0"/>
            <a:r>
              <a:rPr lang="sl-SI" b="1" dirty="0"/>
              <a:t>REZULTATI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144000" cy="5294035"/>
          </a:xfrm>
        </p:spPr>
        <p:txBody>
          <a:bodyPr rtlCol="0">
            <a:normAutofit lnSpcReduction="10000"/>
          </a:bodyPr>
          <a:lstStyle/>
          <a:p>
            <a:pPr marL="45720" indent="0">
              <a:buNone/>
            </a:pPr>
            <a:r>
              <a:rPr lang="sl-SI" b="1" dirty="0"/>
              <a:t>Specializirana predavanja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Kolobar, ključ do rodovitnosti tal </a:t>
            </a:r>
            <a:r>
              <a:rPr lang="sl-SI" dirty="0">
                <a:solidFill>
                  <a:schemeClr val="tx2"/>
                </a:solidFill>
              </a:rPr>
              <a:t>- Z novimi znanji o kolobarju do več ekološkega kmetovanja, Gornja Radgona, 26.avgust 2023 v okviru sejma AGRA 2023 (predavanje na vzorčni njivi ter v učilnici ter okrogla miza) Predavatelja in govorci na okrogli mizi: Igor </a:t>
            </a:r>
            <a:r>
              <a:rPr lang="sl-SI" dirty="0" err="1">
                <a:solidFill>
                  <a:schemeClr val="tx2"/>
                </a:solidFill>
              </a:rPr>
              <a:t>Škerbot</a:t>
            </a:r>
            <a:r>
              <a:rPr lang="sl-SI" dirty="0">
                <a:solidFill>
                  <a:schemeClr val="tx2"/>
                </a:solidFill>
              </a:rPr>
              <a:t>, Aleš Fister, dr. Peter Dolničar,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Značilnosti ekološke prireje mleka </a:t>
            </a:r>
            <a:r>
              <a:rPr lang="sl-SI" dirty="0">
                <a:solidFill>
                  <a:schemeClr val="tx2"/>
                </a:solidFill>
              </a:rPr>
              <a:t>in praktični koraki do uspešne preusmeritve, spletno predavanje, 20.september 2023 Predavateljica: Dr. Marija Klopčič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Zrnate stročnice v ekološki pridelavi in njihove prehranske priložnosti </a:t>
            </a:r>
            <a:r>
              <a:rPr lang="sl-SI" dirty="0">
                <a:solidFill>
                  <a:schemeClr val="tx2"/>
                </a:solidFill>
              </a:rPr>
              <a:t>- značilnosti ekološke pridelave izbranih stročnic, njihove koristi ter praktična predstavitev uporabe v prehrani &amp; Ogled in predstavitev ekološke kmetije pri Dolencu, Vnanje Gorice, 17.januar 2024 Predavateljica: Dr. Kocjan </a:t>
            </a:r>
            <a:r>
              <a:rPr lang="sl-SI" dirty="0" err="1">
                <a:solidFill>
                  <a:schemeClr val="tx2"/>
                </a:solidFill>
              </a:rPr>
              <a:t>Ačko</a:t>
            </a:r>
            <a:r>
              <a:rPr lang="sl-SI" dirty="0">
                <a:solidFill>
                  <a:schemeClr val="tx2"/>
                </a:solidFill>
              </a:rPr>
              <a:t>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Značilnosti in prednosti ekološke živinoreje </a:t>
            </a:r>
            <a:r>
              <a:rPr lang="sl-SI" dirty="0">
                <a:solidFill>
                  <a:schemeClr val="tx2"/>
                </a:solidFill>
              </a:rPr>
              <a:t>s koraki do uspešne preusmeritve &amp; </a:t>
            </a:r>
            <a:r>
              <a:rPr lang="sl-SI" b="1" dirty="0">
                <a:solidFill>
                  <a:schemeClr val="tx2"/>
                </a:solidFill>
              </a:rPr>
              <a:t>Trženje ekološkega mesa </a:t>
            </a:r>
            <a:r>
              <a:rPr lang="sl-SI" dirty="0">
                <a:solidFill>
                  <a:schemeClr val="tx2"/>
                </a:solidFill>
              </a:rPr>
              <a:t>na primeru predstavitve odkupa ekološkega goveda s strani KGZ Idrija, Logatec, 31.januar 2024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Značilnosti in prednosti ekološke živinoreje </a:t>
            </a:r>
            <a:r>
              <a:rPr lang="sl-SI" dirty="0">
                <a:solidFill>
                  <a:schemeClr val="tx2"/>
                </a:solidFill>
              </a:rPr>
              <a:t>in direktno trženje ekološkega mesa, 19.marec 2024, Celje.</a:t>
            </a:r>
          </a:p>
        </p:txBody>
      </p:sp>
    </p:spTree>
    <p:extLst>
      <p:ext uri="{BB962C8B-B14F-4D97-AF65-F5344CB8AC3E}">
        <p14:creationId xmlns:p14="http://schemas.microsoft.com/office/powerpoint/2010/main" val="258969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54363"/>
            <a:ext cx="9144000" cy="798922"/>
          </a:xfrm>
        </p:spPr>
        <p:txBody>
          <a:bodyPr rtlCol="0"/>
          <a:lstStyle/>
          <a:p>
            <a:pPr rtl="0"/>
            <a:r>
              <a:rPr lang="sl-SI" b="1" dirty="0"/>
              <a:t>REZULTATI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373386" cy="5294035"/>
          </a:xfrm>
        </p:spPr>
        <p:txBody>
          <a:bodyPr rtlCol="0">
            <a:normAutofit lnSpcReduction="10000"/>
          </a:bodyPr>
          <a:lstStyle/>
          <a:p>
            <a:pPr marL="45720" indent="0">
              <a:buNone/>
            </a:pPr>
            <a:r>
              <a:rPr lang="sl-SI" sz="2200" b="1" dirty="0"/>
              <a:t>Spletna predavanja (</a:t>
            </a:r>
            <a:r>
              <a:rPr lang="sl-SI" sz="2200" b="1" dirty="0" err="1"/>
              <a:t>webinarji</a:t>
            </a:r>
            <a:r>
              <a:rPr lang="sl-SI" sz="2200" b="1" dirty="0"/>
              <a:t>) tujih predavateljev (s prevodi v slovenščino) -YOUTUBE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Mehansko sajenje zelenjave v zastirko: </a:t>
            </a:r>
            <a:r>
              <a:rPr lang="sl-SI" dirty="0">
                <a:solidFill>
                  <a:schemeClr val="tx2"/>
                </a:solidFill>
              </a:rPr>
              <a:t>Tehnologija in oprema, rezultati gojenja in dolgoročne prednosti, 2.oktober 2023 Predavatelj: </a:t>
            </a:r>
            <a:r>
              <a:rPr lang="sl-SI" dirty="0" err="1">
                <a:solidFill>
                  <a:schemeClr val="tx2"/>
                </a:solidFill>
              </a:rPr>
              <a:t>Johannes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Storch</a:t>
            </a:r>
            <a:r>
              <a:rPr lang="sl-SI" dirty="0">
                <a:solidFill>
                  <a:schemeClr val="tx2"/>
                </a:solidFill>
              </a:rPr>
              <a:t> (ekološki kmetovalec in inovator z ekološke kmetije </a:t>
            </a:r>
            <a:r>
              <a:rPr lang="sl-SI" dirty="0" err="1">
                <a:solidFill>
                  <a:schemeClr val="tx2"/>
                </a:solidFill>
              </a:rPr>
              <a:t>Bio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Gemüsehof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Dickendorf</a:t>
            </a:r>
            <a:r>
              <a:rPr lang="sl-SI" dirty="0">
                <a:solidFill>
                  <a:schemeClr val="tx2"/>
                </a:solidFill>
              </a:rPr>
              <a:t>) Povezava za ogled predavanja (s prevodom)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Živalim prijazno klanje brez stresa </a:t>
            </a:r>
            <a:r>
              <a:rPr lang="sl-SI" dirty="0">
                <a:solidFill>
                  <a:schemeClr val="tx2"/>
                </a:solidFill>
              </a:rPr>
              <a:t>– Praktične izkušnje ekoloških kmetij iz Avstrije s klanjem na kmetiji oz. bližini: Zakonodaja, postopki, tehnologija in oprema, praktični primeri ter prednosti za živali, kmetovalce in potrošnike, 9.oktober 2023 Predavatelj: </a:t>
            </a:r>
            <a:r>
              <a:rPr lang="sl-SI" dirty="0" err="1">
                <a:solidFill>
                  <a:schemeClr val="tx2"/>
                </a:solidFill>
              </a:rPr>
              <a:t>Alois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Kiegerl</a:t>
            </a:r>
            <a:r>
              <a:rPr lang="sl-SI" dirty="0">
                <a:solidFill>
                  <a:schemeClr val="tx2"/>
                </a:solidFill>
              </a:rPr>
              <a:t> (ekološki kmetovalec in predsednik združenja </a:t>
            </a:r>
            <a:r>
              <a:rPr lang="sl-SI" dirty="0" err="1">
                <a:solidFill>
                  <a:schemeClr val="tx2"/>
                </a:solidFill>
              </a:rPr>
              <a:t>Stressfrei</a:t>
            </a:r>
            <a:r>
              <a:rPr lang="sl-SI" dirty="0">
                <a:solidFill>
                  <a:schemeClr val="tx2"/>
                </a:solidFill>
              </a:rPr>
              <a:t> iz avstrijske Štajerske) </a:t>
            </a:r>
          </a:p>
          <a:p>
            <a:pPr marL="502920" indent="-457200">
              <a:buAutoNum type="arabicPeriod"/>
            </a:pPr>
            <a:r>
              <a:rPr lang="sl-SI" b="1" dirty="0">
                <a:solidFill>
                  <a:schemeClr val="tx2"/>
                </a:solidFill>
              </a:rPr>
              <a:t>Ekološko pridelovanje poljščin na grebenih</a:t>
            </a:r>
            <a:r>
              <a:rPr lang="sl-SI" dirty="0">
                <a:solidFill>
                  <a:schemeClr val="tx2"/>
                </a:solidFill>
              </a:rPr>
              <a:t>: Tehnologija in oprema, rezultati pridelave ter kratkoročne in dolgoročne prednosti, 29.november 2023 Predavatelj: </a:t>
            </a:r>
            <a:r>
              <a:rPr lang="sl-SI" dirty="0" err="1">
                <a:solidFill>
                  <a:schemeClr val="tx2"/>
                </a:solidFill>
              </a:rPr>
              <a:t>Julian</a:t>
            </a:r>
            <a:r>
              <a:rPr lang="sl-SI" dirty="0">
                <a:solidFill>
                  <a:schemeClr val="tx2"/>
                </a:solidFill>
              </a:rPr>
              <a:t> </a:t>
            </a:r>
            <a:r>
              <a:rPr lang="sl-SI" dirty="0" err="1">
                <a:solidFill>
                  <a:schemeClr val="tx2"/>
                </a:solidFill>
              </a:rPr>
              <a:t>Turiel</a:t>
            </a:r>
            <a:r>
              <a:rPr lang="sl-SI" dirty="0">
                <a:solidFill>
                  <a:schemeClr val="tx2"/>
                </a:solidFill>
              </a:rPr>
              <a:t> (inovator s področja ekološkega kmetovanja ) </a:t>
            </a:r>
          </a:p>
          <a:p>
            <a:pPr marL="502920" indent="-457200">
              <a:buAutoNum type="arabicPeriod"/>
            </a:pPr>
            <a:r>
              <a:rPr lang="sl-SI" b="1" kern="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 profesionalno zadrugo ekoloških pridelovalcev do uspešnega trženja izdelkov, tudi za večje porabnike&amp; regionalna promocija </a:t>
            </a:r>
            <a:r>
              <a:rPr lang="sl-SI" b="1" kern="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eko</a:t>
            </a:r>
            <a:r>
              <a:rPr lang="sl-SI" b="1" kern="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kmetijstva </a:t>
            </a:r>
            <a:r>
              <a:rPr lang="sl-SI" kern="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na primeru zadruge </a:t>
            </a:r>
            <a:r>
              <a:rPr lang="sl-SI" kern="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Bio</a:t>
            </a:r>
            <a:r>
              <a:rPr lang="sl-SI" kern="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a Pro (Francija), </a:t>
            </a:r>
            <a:r>
              <a:rPr lang="sl-SI" dirty="0">
                <a:solidFill>
                  <a:schemeClr val="tx2"/>
                </a:solidFill>
              </a:rPr>
              <a:t>15.april2024; </a:t>
            </a:r>
          </a:p>
        </p:txBody>
      </p:sp>
    </p:spTree>
    <p:extLst>
      <p:ext uri="{BB962C8B-B14F-4D97-AF65-F5344CB8AC3E}">
        <p14:creationId xmlns:p14="http://schemas.microsoft.com/office/powerpoint/2010/main" val="364724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60256"/>
            <a:ext cx="9144000" cy="642200"/>
          </a:xfrm>
        </p:spPr>
        <p:txBody>
          <a:bodyPr rtlCol="0"/>
          <a:lstStyle/>
          <a:p>
            <a:pPr rtl="0"/>
            <a:r>
              <a:rPr lang="sl-SI" b="1" dirty="0"/>
              <a:t>REZULTATI</a:t>
            </a:r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1524000" y="974790"/>
            <a:ext cx="9373386" cy="5294035"/>
          </a:xfrm>
        </p:spPr>
        <p:txBody>
          <a:bodyPr rtlCol="0">
            <a:normAutofit fontScale="92500"/>
          </a:bodyPr>
          <a:lstStyle/>
          <a:p>
            <a:pPr marL="45720" indent="0">
              <a:buNone/>
            </a:pPr>
            <a:r>
              <a:rPr lang="sl-SI" b="1" dirty="0">
                <a:solidFill>
                  <a:schemeClr val="tx2"/>
                </a:solidFill>
              </a:rPr>
              <a:t>Svetovanje za trženje in razvoj dejavnosti na ekoloških kmetijah ali kmetijah v preusmeritvi 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2"/>
                </a:solidFill>
              </a:rPr>
              <a:t>Ekološke kmetije, ki potrebujejo pomoč pri razvoju kmetije in prodajnih poti, so se oz. se še vedno lahko brezplačno vključijo v program svetovanja oz. pomoči na naslednjih področjih: 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2"/>
                </a:solidFill>
              </a:rPr>
              <a:t>• Prodaja proizvodov v javne zavode oz. vključevanje v sisteme javnega naročanja, trgovske verige, HORECA sektor (npr. gostinska ponudba, turizem) in druge oblike trženja; 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2"/>
                </a:solidFill>
              </a:rPr>
              <a:t>• Povezovanje oz. vključevanje v organizirane oblike trženja ekoloških proizvodov (skupine proizvajalcev, zadruge ipd.) in 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2"/>
                </a:solidFill>
              </a:rPr>
              <a:t>• Razvoj kmetij in dopolnilnih dejavnostih. </a:t>
            </a:r>
          </a:p>
          <a:p>
            <a:pPr marL="45720" indent="0">
              <a:buNone/>
            </a:pPr>
            <a:r>
              <a:rPr lang="sl-SI" b="1" dirty="0">
                <a:solidFill>
                  <a:schemeClr val="tx2"/>
                </a:solidFill>
              </a:rPr>
              <a:t>Med septembrom 2023 in aprilom 2024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izvedenih 564 ur svetovanja, po vsej Sloveniji </a:t>
            </a:r>
          </a:p>
          <a:p>
            <a:pPr>
              <a:buFontTx/>
              <a:buChar char="-"/>
            </a:pPr>
            <a:r>
              <a:rPr lang="sl-SI" dirty="0">
                <a:solidFill>
                  <a:schemeClr val="tx2"/>
                </a:solidFill>
              </a:rPr>
              <a:t>vključenih skoraj preko 60 ekoloških kmetij oz. kmetij v preusmeritvi ter 40 strank za ekološke izdelke (trgovske verige, javni zavodi, skupnostno nakupovanje, turistična podjetja, predelovalci, …) – podatki </a:t>
            </a:r>
            <a:r>
              <a:rPr lang="sl-SI" dirty="0" err="1">
                <a:solidFill>
                  <a:schemeClr val="tx2"/>
                </a:solidFill>
              </a:rPr>
              <a:t>sa</a:t>
            </a:r>
            <a:r>
              <a:rPr lang="sl-SI" dirty="0">
                <a:solidFill>
                  <a:schemeClr val="tx2"/>
                </a:solidFill>
              </a:rPr>
              <a:t> svetovanja v okviru ZDEKS;</a:t>
            </a:r>
          </a:p>
        </p:txBody>
      </p:sp>
    </p:spTree>
    <p:extLst>
      <p:ext uri="{BB962C8B-B14F-4D97-AF65-F5344CB8AC3E}">
        <p14:creationId xmlns:p14="http://schemas.microsoft.com/office/powerpoint/2010/main" val="377248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CF21CB0-7080-893F-9191-4071675B11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923495"/>
              </p:ext>
            </p:extLst>
          </p:nvPr>
        </p:nvGraphicFramePr>
        <p:xfrm>
          <a:off x="0" y="0"/>
          <a:ext cx="12192000" cy="726418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743710">
                  <a:extLst>
                    <a:ext uri="{9D8B030D-6E8A-4147-A177-3AD203B41FA5}">
                      <a16:colId xmlns:a16="http://schemas.microsoft.com/office/drawing/2014/main" val="3917301444"/>
                    </a:ext>
                  </a:extLst>
                </a:gridCol>
                <a:gridCol w="1809868">
                  <a:extLst>
                    <a:ext uri="{9D8B030D-6E8A-4147-A177-3AD203B41FA5}">
                      <a16:colId xmlns:a16="http://schemas.microsoft.com/office/drawing/2014/main" val="4084743512"/>
                    </a:ext>
                  </a:extLst>
                </a:gridCol>
                <a:gridCol w="3638422">
                  <a:extLst>
                    <a:ext uri="{9D8B030D-6E8A-4147-A177-3AD203B41FA5}">
                      <a16:colId xmlns:a16="http://schemas.microsoft.com/office/drawing/2014/main" val="3501274284"/>
                    </a:ext>
                  </a:extLst>
                </a:gridCol>
              </a:tblGrid>
              <a:tr h="377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Dogodek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Št. udeležencev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>
                          <a:solidFill>
                            <a:schemeClr val="tx2"/>
                          </a:solidFill>
                          <a:effectLst/>
                        </a:rPr>
                        <a:t>Opomba</a:t>
                      </a:r>
                      <a:endParaRPr lang="sl-SI" sz="1400" kern="1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3397760872"/>
                  </a:ext>
                </a:extLst>
              </a:tr>
              <a:tr h="1634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Ogled dobre prakse – ekološke kmetije po Sloveniji (6 izvedb)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Trnulja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Zabukovec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Šenkova domačija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Urbanček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Kukenberger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Očko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140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Udeležba bi bila še večja brez nekaterih okoliščin (npr. ogled EK Trnulja je potekal 4.avgusta, zaradi česar 1/3 osip udeležbe) ter obdobje vrhunca dela na kmetijah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464474165"/>
                  </a:ext>
                </a:extLst>
              </a:tr>
              <a:tr h="1195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Ogledi dobrih praks – tujina (1 izvedba)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Tschaichman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 (povezano z ogledom več dobrih praks trženja, npr. specializiranih prodajal)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50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Za udeležbo na ogledih na avstrijskem Koroškem se je skupaj javilo več kot 130 kandidatov, a je bilo treba cca. 80 zavrniti zaradi omejitve s sedeži v avtobusu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1611915004"/>
                  </a:ext>
                </a:extLst>
              </a:tr>
              <a:tr h="1512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Specializirana predavanja (4 izvedbe 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Pomen kolobarja v EK (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Škerbot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, Fister)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Ekološka mlečna živinoreja (dr. M. Klopčič)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Zrnate stročnice v EK (dr. Kocjan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Ačko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Ekološka živinoreja &amp;trženje ekološkega mesa 1 (M. Zupančič)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Ekološka živinoreja &amp;trženje ekološkega mesa 2 (M. Zupančič)</a:t>
                      </a: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137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2227234733"/>
                  </a:ext>
                </a:extLst>
              </a:tr>
              <a:tr h="66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Spletna predavanja (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webinarji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 – 3 izvedbe)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J.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Storch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: Sejanje zelenjave v zastirko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Združenje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Stressfrei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: Klanje brez stresa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J.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</a:rPr>
                        <a:t>Turiel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: Pridelave poljščin na grebenih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 </a:t>
                      </a:r>
                      <a:r>
                        <a:rPr lang="sl-SI" sz="1400" kern="100" dirty="0" err="1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Girard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(BIO A PRO): Zadružno trženje ekoloških izdelkov</a:t>
                      </a: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236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403529128"/>
                  </a:ext>
                </a:extLst>
              </a:tr>
              <a:tr h="4491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Svetovanja za izboljšanje trženja in razvoj dejavnosti (ekološke kmetije oz. v preusmeritvi, HORECA udeleženci, javni zavod, trgovske verige, …</a:t>
                      </a: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Skupaj: </a:t>
                      </a:r>
                      <a:r>
                        <a:rPr lang="sl-SI" sz="1400" b="1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(Kmetije: 98 , Drugi:  72)</a:t>
                      </a: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344351399"/>
                  </a:ext>
                </a:extLst>
              </a:tr>
              <a:tr h="655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500" b="1" kern="100" dirty="0">
                          <a:solidFill>
                            <a:schemeClr val="tx2"/>
                          </a:solidFill>
                          <a:effectLst/>
                        </a:rPr>
                        <a:t>SKUPAJ</a:t>
                      </a:r>
                      <a:endParaRPr lang="sl-SI" sz="15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500" b="1" kern="100" dirty="0">
                          <a:solidFill>
                            <a:schemeClr val="tx2"/>
                          </a:solidFill>
                          <a:effectLst/>
                        </a:rPr>
                        <a:t>733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500" b="1" kern="100" dirty="0">
                          <a:solidFill>
                            <a:schemeClr val="tx2"/>
                          </a:solidFill>
                          <a:effectLst/>
                        </a:rPr>
                        <a:t>(oz. cca. 753)*</a:t>
                      </a:r>
                      <a:endParaRPr lang="sl-SI" sz="15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l-SI" sz="1400" kern="100" dirty="0">
                          <a:solidFill>
                            <a:schemeClr val="tx2"/>
                          </a:solidFill>
                          <a:effectLst/>
                        </a:rPr>
                        <a:t>Razlika zaradi nekaterih udeležencev, ki se niso vpisali na liste udeležencev </a:t>
                      </a:r>
                      <a:endParaRPr lang="sl-SI" sz="1400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559" marR="45559" marT="0" marB="0"/>
                </a:tc>
                <a:extLst>
                  <a:ext uri="{0D108BD9-81ED-4DB2-BD59-A6C34878D82A}">
                    <a16:rowId xmlns:a16="http://schemas.microsoft.com/office/drawing/2014/main" val="291029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17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Zdravje in vadba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54_TF02922391" id="{7D1B304A-B13E-438D-A208-934D462AD4D1}" vid="{2390D611-7EF1-40FD-BFD9-85B67D7EE436}"/>
    </a:ext>
  </a:extLst>
</a:theme>
</file>

<file path=ppt/theme/theme2.xml><?xml version="1.0" encoding="utf-8"?>
<a:theme xmlns:a="http://schemas.openxmlformats.org/drawingml/2006/main" name="Officeova t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Predstavitev zdravja in rekreacije (širokozaslonsko)</Template>
  <TotalTime>10436</TotalTime>
  <Words>1219</Words>
  <Application>Microsoft Office PowerPoint</Application>
  <PresentationFormat>Širokozaslonsko</PresentationFormat>
  <Paragraphs>99</Paragraphs>
  <Slides>8</Slides>
  <Notes>8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Symbol</vt:lpstr>
      <vt:lpstr>Wingdings</vt:lpstr>
      <vt:lpstr>Zdravje in vadba 16x9</vt:lpstr>
      <vt:lpstr>JN Aktivnosti pospeševanja  ekološkega kmetovanja 2023 – Končni rezultati </vt:lpstr>
      <vt:lpstr>Nekaj uvodnih podatkov</vt:lpstr>
      <vt:lpstr>REZULTATI</vt:lpstr>
      <vt:lpstr>REZULTATI</vt:lpstr>
      <vt:lpstr>REZULTATI</vt:lpstr>
      <vt:lpstr>REZULTATI</vt:lpstr>
      <vt:lpstr>REZULTATI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JN Aktivnosti pospeševanja  ekološkega kmetovanja 2023 junij 2023 – marec 2024</dc:title>
  <dc:creator>Uroš Brankovič</dc:creator>
  <cp:lastModifiedBy>Uroš Brankovič</cp:lastModifiedBy>
  <cp:revision>3</cp:revision>
  <dcterms:created xsi:type="dcterms:W3CDTF">2024-03-03T01:00:32Z</dcterms:created>
  <dcterms:modified xsi:type="dcterms:W3CDTF">2024-04-22T15:02:40Z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