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3" r:id="rId11"/>
    <p:sldId id="264" r:id="rId12"/>
    <p:sldId id="265" r:id="rId13"/>
    <p:sldId id="267" r:id="rId14"/>
    <p:sldId id="268" r:id="rId15"/>
    <p:sldId id="302" r:id="rId16"/>
    <p:sldId id="270" r:id="rId17"/>
    <p:sldId id="271" r:id="rId18"/>
    <p:sldId id="273" r:id="rId19"/>
    <p:sldId id="274" r:id="rId20"/>
    <p:sldId id="272" r:id="rId21"/>
    <p:sldId id="275" r:id="rId22"/>
    <p:sldId id="276" r:id="rId23"/>
    <p:sldId id="278" r:id="rId24"/>
    <p:sldId id="279" r:id="rId25"/>
    <p:sldId id="282" r:id="rId26"/>
    <p:sldId id="280" r:id="rId27"/>
    <p:sldId id="281" r:id="rId28"/>
    <p:sldId id="283" r:id="rId29"/>
    <p:sldId id="284" r:id="rId30"/>
    <p:sldId id="285" r:id="rId31"/>
    <p:sldId id="286" r:id="rId32"/>
    <p:sldId id="287" r:id="rId33"/>
    <p:sldId id="289" r:id="rId34"/>
    <p:sldId id="290" r:id="rId35"/>
    <p:sldId id="291" r:id="rId36"/>
    <p:sldId id="288" r:id="rId37"/>
    <p:sldId id="292" r:id="rId38"/>
    <p:sldId id="293" r:id="rId39"/>
    <p:sldId id="294" r:id="rId40"/>
    <p:sldId id="295" r:id="rId41"/>
    <p:sldId id="296" r:id="rId42"/>
    <p:sldId id="297" r:id="rId43"/>
    <p:sldId id="298" r:id="rId44"/>
    <p:sldId id="299" r:id="rId45"/>
    <p:sldId id="300" r:id="rId46"/>
    <p:sldId id="301" r:id="rId47"/>
    <p:sldId id="269" r:id="rId48"/>
    <p:sldId id="304" r:id="rId49"/>
  </p:sldIdLst>
  <p:sldSz cx="12192000" cy="6858000"/>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B45B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82" d="100"/>
          <a:sy n="82" d="100"/>
        </p:scale>
        <p:origin x="58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p>
        </p:txBody>
      </p:sp>
      <p:sp>
        <p:nvSpPr>
          <p:cNvPr id="4" name="Označba mesta datuma 3"/>
          <p:cNvSpPr>
            <a:spLocks noGrp="1"/>
          </p:cNvSpPr>
          <p:nvPr>
            <p:ph type="dt" sz="half" idx="10"/>
          </p:nvPr>
        </p:nvSpPr>
        <p:spPr/>
        <p:txBody>
          <a:bodyPr/>
          <a:lstStyle/>
          <a:p>
            <a:fld id="{7AA106FD-BBD6-4034-8E58-2080C7E53B92}" type="datetimeFigureOut">
              <a:rPr lang="sl-SI" smtClean="0"/>
              <a:t>16. 01. 2023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382339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AA106FD-BBD6-4034-8E58-2080C7E53B92}" type="datetimeFigureOut">
              <a:rPr lang="sl-SI" smtClean="0"/>
              <a:t>16. 01. 2023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3937917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AA106FD-BBD6-4034-8E58-2080C7E53B92}" type="datetimeFigureOut">
              <a:rPr lang="sl-SI" smtClean="0"/>
              <a:t>16. 01. 2023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2029097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AA106FD-BBD6-4034-8E58-2080C7E53B92}" type="datetimeFigureOut">
              <a:rPr lang="sl-SI" smtClean="0"/>
              <a:t>16. 01. 2023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272157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7AA106FD-BBD6-4034-8E58-2080C7E53B92}" type="datetimeFigureOut">
              <a:rPr lang="sl-SI" smtClean="0"/>
              <a:t>16. 01. 2023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3134118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7AA106FD-BBD6-4034-8E58-2080C7E53B92}" type="datetimeFigureOut">
              <a:rPr lang="sl-SI" smtClean="0"/>
              <a:t>16. 01. 2023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1705790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7AA106FD-BBD6-4034-8E58-2080C7E53B92}" type="datetimeFigureOut">
              <a:rPr lang="sl-SI" smtClean="0"/>
              <a:t>16. 01. 2023</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2366998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7AA106FD-BBD6-4034-8E58-2080C7E53B92}" type="datetimeFigureOut">
              <a:rPr lang="sl-SI" smtClean="0"/>
              <a:t>16. 01. 2023</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386346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AA106FD-BBD6-4034-8E58-2080C7E53B92}" type="datetimeFigureOut">
              <a:rPr lang="sl-SI" smtClean="0"/>
              <a:t>16. 01. 2023</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357461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7AA106FD-BBD6-4034-8E58-2080C7E53B92}" type="datetimeFigureOut">
              <a:rPr lang="sl-SI" smtClean="0"/>
              <a:t>16. 01. 2023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486250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7AA106FD-BBD6-4034-8E58-2080C7E53B92}" type="datetimeFigureOut">
              <a:rPr lang="sl-SI" smtClean="0"/>
              <a:t>16. 01. 2023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C8FA92BE-73FA-4443-9639-2BFC03E75973}" type="slidenum">
              <a:rPr lang="sl-SI" smtClean="0"/>
              <a:t>‹#›</a:t>
            </a:fld>
            <a:endParaRPr lang="sl-SI"/>
          </a:p>
        </p:txBody>
      </p:sp>
    </p:spTree>
    <p:extLst>
      <p:ext uri="{BB962C8B-B14F-4D97-AF65-F5344CB8AC3E}">
        <p14:creationId xmlns:p14="http://schemas.microsoft.com/office/powerpoint/2010/main" val="202175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A106FD-BBD6-4034-8E58-2080C7E53B92}" type="datetimeFigureOut">
              <a:rPr lang="sl-SI" smtClean="0"/>
              <a:t>16. 01. 2023</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A92BE-73FA-4443-9639-2BFC03E75973}" type="slidenum">
              <a:rPr lang="sl-SI" smtClean="0"/>
              <a:t>‹#›</a:t>
            </a:fld>
            <a:endParaRPr lang="sl-SI"/>
          </a:p>
        </p:txBody>
      </p:sp>
    </p:spTree>
    <p:extLst>
      <p:ext uri="{BB962C8B-B14F-4D97-AF65-F5344CB8AC3E}">
        <p14:creationId xmlns:p14="http://schemas.microsoft.com/office/powerpoint/2010/main" val="4256402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avokotnik 4"/>
          <p:cNvSpPr/>
          <p:nvPr/>
        </p:nvSpPr>
        <p:spPr>
          <a:xfrm>
            <a:off x="0" y="0"/>
            <a:ext cx="12192000" cy="765426"/>
          </a:xfrm>
          <a:prstGeom prst="rect">
            <a:avLst/>
          </a:prstGeom>
          <a:solidFill>
            <a:schemeClr val="accent1">
              <a:lumMod val="60000"/>
              <a:lumOff val="40000"/>
            </a:schemeClr>
          </a:solidFill>
          <a:ln>
            <a:solidFill>
              <a:schemeClr val="bg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sl-SI">
              <a:solidFill>
                <a:schemeClr val="bg1"/>
              </a:solidFill>
            </a:endParaRPr>
          </a:p>
        </p:txBody>
      </p:sp>
      <p:sp>
        <p:nvSpPr>
          <p:cNvPr id="6" name="PoljeZBesedilom 5"/>
          <p:cNvSpPr txBox="1"/>
          <p:nvPr/>
        </p:nvSpPr>
        <p:spPr>
          <a:xfrm>
            <a:off x="319356" y="105714"/>
            <a:ext cx="10078092" cy="553998"/>
          </a:xfrm>
          <a:prstGeom prst="rect">
            <a:avLst/>
          </a:prstGeom>
          <a:noFill/>
        </p:spPr>
        <p:txBody>
          <a:bodyPr wrap="square" rtlCol="0">
            <a:spAutoFit/>
          </a:bodyPr>
          <a:lstStyle/>
          <a:p>
            <a:pPr algn="ctr"/>
            <a:r>
              <a:rPr lang="sl-SI" sz="3000" b="1" dirty="0">
                <a:solidFill>
                  <a:schemeClr val="bg1"/>
                </a:solidFill>
              </a:rPr>
              <a:t>Umestitev sredstev iz Načrta za okrevanje in odpornost</a:t>
            </a:r>
            <a:endParaRPr lang="sl-SI" sz="3000" b="1" kern="1200" dirty="0">
              <a:solidFill>
                <a:schemeClr val="bg1"/>
              </a:solidFill>
            </a:endParaRPr>
          </a:p>
        </p:txBody>
      </p:sp>
      <p:sp>
        <p:nvSpPr>
          <p:cNvPr id="14" name="Pravokotnik 13"/>
          <p:cNvSpPr/>
          <p:nvPr/>
        </p:nvSpPr>
        <p:spPr>
          <a:xfrm>
            <a:off x="1" y="3380198"/>
            <a:ext cx="12192000" cy="3477802"/>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p>
        </p:txBody>
      </p:sp>
      <p:sp>
        <p:nvSpPr>
          <p:cNvPr id="15" name="Elipsa 14"/>
          <p:cNvSpPr/>
          <p:nvPr/>
        </p:nvSpPr>
        <p:spPr>
          <a:xfrm>
            <a:off x="723268" y="4299735"/>
            <a:ext cx="2034282" cy="198291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700" b="1" dirty="0">
                <a:solidFill>
                  <a:schemeClr val="accent1">
                    <a:lumMod val="60000"/>
                    <a:lumOff val="40000"/>
                  </a:schemeClr>
                </a:solidFill>
              </a:rPr>
              <a:t>Kohezijska sredstva + </a:t>
            </a:r>
            <a:r>
              <a:rPr lang="sl-SI" sz="1700" b="1" dirty="0" err="1">
                <a:solidFill>
                  <a:schemeClr val="accent1">
                    <a:lumMod val="60000"/>
                    <a:lumOff val="40000"/>
                  </a:schemeClr>
                </a:solidFill>
              </a:rPr>
              <a:t>React</a:t>
            </a:r>
            <a:r>
              <a:rPr lang="sl-SI" sz="1700" b="1" dirty="0">
                <a:solidFill>
                  <a:schemeClr val="accent1">
                    <a:lumMod val="60000"/>
                    <a:lumOff val="40000"/>
                  </a:schemeClr>
                </a:solidFill>
              </a:rPr>
              <a:t> EU</a:t>
            </a:r>
          </a:p>
        </p:txBody>
      </p:sp>
      <p:sp>
        <p:nvSpPr>
          <p:cNvPr id="37" name="Elipsa 36"/>
          <p:cNvSpPr/>
          <p:nvPr/>
        </p:nvSpPr>
        <p:spPr>
          <a:xfrm>
            <a:off x="6384545" y="4354755"/>
            <a:ext cx="2034282" cy="1982912"/>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700" b="1" dirty="0">
                <a:solidFill>
                  <a:schemeClr val="accent1">
                    <a:lumMod val="75000"/>
                  </a:schemeClr>
                </a:solidFill>
              </a:rPr>
              <a:t>Sredstva  Sklada za okrevanje in odpornost</a:t>
            </a:r>
          </a:p>
        </p:txBody>
      </p:sp>
      <p:sp>
        <p:nvSpPr>
          <p:cNvPr id="38" name="Elipsa 37"/>
          <p:cNvSpPr/>
          <p:nvPr/>
        </p:nvSpPr>
        <p:spPr>
          <a:xfrm>
            <a:off x="3480817" y="4354755"/>
            <a:ext cx="2034282" cy="198291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700" b="1" dirty="0">
                <a:solidFill>
                  <a:schemeClr val="accent1">
                    <a:lumMod val="60000"/>
                    <a:lumOff val="40000"/>
                  </a:schemeClr>
                </a:solidFill>
              </a:rPr>
              <a:t>Sklad za pravični prehod</a:t>
            </a:r>
          </a:p>
        </p:txBody>
      </p:sp>
      <p:sp>
        <p:nvSpPr>
          <p:cNvPr id="39" name="Elipsa 38"/>
          <p:cNvSpPr/>
          <p:nvPr/>
        </p:nvSpPr>
        <p:spPr>
          <a:xfrm>
            <a:off x="9288273" y="4354755"/>
            <a:ext cx="2034282" cy="198291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700" b="1" dirty="0">
                <a:solidFill>
                  <a:schemeClr val="accent1">
                    <a:lumMod val="60000"/>
                    <a:lumOff val="40000"/>
                  </a:schemeClr>
                </a:solidFill>
              </a:rPr>
              <a:t>Horizontalni programi EU </a:t>
            </a:r>
          </a:p>
        </p:txBody>
      </p:sp>
      <p:sp>
        <p:nvSpPr>
          <p:cNvPr id="40" name="Diagram poteka: proces 39"/>
          <p:cNvSpPr/>
          <p:nvPr/>
        </p:nvSpPr>
        <p:spPr>
          <a:xfrm>
            <a:off x="3240365" y="3334838"/>
            <a:ext cx="5229546" cy="539393"/>
          </a:xfrm>
          <a:prstGeom prst="flowChartProcess">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1" name="PoljeZBesedilom 40"/>
          <p:cNvSpPr txBox="1"/>
          <p:nvPr/>
        </p:nvSpPr>
        <p:spPr>
          <a:xfrm>
            <a:off x="4643918" y="3366007"/>
            <a:ext cx="2702103" cy="477054"/>
          </a:xfrm>
          <a:prstGeom prst="rect">
            <a:avLst/>
          </a:prstGeom>
          <a:noFill/>
        </p:spPr>
        <p:txBody>
          <a:bodyPr wrap="square" rtlCol="0">
            <a:spAutoFit/>
          </a:bodyPr>
          <a:lstStyle/>
          <a:p>
            <a:pPr algn="ctr"/>
            <a:r>
              <a:rPr lang="sl-SI" sz="2500" b="1" dirty="0">
                <a:solidFill>
                  <a:schemeClr val="accent5"/>
                </a:solidFill>
              </a:rPr>
              <a:t>Evropska sredstva</a:t>
            </a:r>
            <a:endParaRPr lang="sl-SI" sz="2500" b="1" kern="1200" dirty="0">
              <a:solidFill>
                <a:schemeClr val="accent5"/>
              </a:solidFill>
            </a:endParaRPr>
          </a:p>
        </p:txBody>
      </p:sp>
      <p:cxnSp>
        <p:nvCxnSpPr>
          <p:cNvPr id="43" name="Raven povezovalnik 42"/>
          <p:cNvCxnSpPr/>
          <p:nvPr/>
        </p:nvCxnSpPr>
        <p:spPr>
          <a:xfrm>
            <a:off x="1715784" y="3919590"/>
            <a:ext cx="8558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Raven povezovalnik 51"/>
          <p:cNvCxnSpPr/>
          <p:nvPr/>
        </p:nvCxnSpPr>
        <p:spPr>
          <a:xfrm>
            <a:off x="1715784" y="3924728"/>
            <a:ext cx="0" cy="272265"/>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Raven povezovalnik 55"/>
          <p:cNvCxnSpPr/>
          <p:nvPr/>
        </p:nvCxnSpPr>
        <p:spPr>
          <a:xfrm>
            <a:off x="4497958" y="3919590"/>
            <a:ext cx="0" cy="287677"/>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Raven povezovalnik 57"/>
          <p:cNvCxnSpPr/>
          <p:nvPr/>
        </p:nvCxnSpPr>
        <p:spPr>
          <a:xfrm>
            <a:off x="7356297" y="3919590"/>
            <a:ext cx="5137" cy="277403"/>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Raven povezovalnik 59"/>
          <p:cNvCxnSpPr/>
          <p:nvPr/>
        </p:nvCxnSpPr>
        <p:spPr>
          <a:xfrm>
            <a:off x="10274157" y="3919590"/>
            <a:ext cx="0" cy="287677"/>
          </a:xfrm>
          <a:prstGeom prst="line">
            <a:avLst/>
          </a:prstGeom>
        </p:spPr>
        <p:style>
          <a:lnRef idx="1">
            <a:schemeClr val="accent1"/>
          </a:lnRef>
          <a:fillRef idx="0">
            <a:schemeClr val="accent1"/>
          </a:fillRef>
          <a:effectRef idx="0">
            <a:schemeClr val="accent1"/>
          </a:effectRef>
          <a:fontRef idx="minor">
            <a:schemeClr val="tx1"/>
          </a:fontRef>
        </p:style>
      </p:cxnSp>
      <p:sp>
        <p:nvSpPr>
          <p:cNvPr id="61" name="Enakokraki trikotnik 60"/>
          <p:cNvSpPr/>
          <p:nvPr/>
        </p:nvSpPr>
        <p:spPr>
          <a:xfrm>
            <a:off x="3097658" y="41097"/>
            <a:ext cx="9094342" cy="3339101"/>
          </a:xfrm>
          <a:prstGeom prst="triangle">
            <a:avLst>
              <a:gd name="adj" fmla="val 100000"/>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63" name="Pravokotni trikotnik 62"/>
          <p:cNvSpPr/>
          <p:nvPr/>
        </p:nvSpPr>
        <p:spPr>
          <a:xfrm flipV="1">
            <a:off x="4572001" y="783004"/>
            <a:ext cx="7620000" cy="2217047"/>
          </a:xfrm>
          <a:prstGeom prst="rtTriangl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64" name="Pravokotnik 63"/>
          <p:cNvSpPr/>
          <p:nvPr/>
        </p:nvSpPr>
        <p:spPr>
          <a:xfrm>
            <a:off x="0" y="783004"/>
            <a:ext cx="5609690" cy="262139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68" name="Elipsa 67"/>
          <p:cNvSpPr/>
          <p:nvPr/>
        </p:nvSpPr>
        <p:spPr>
          <a:xfrm>
            <a:off x="7253991" y="889666"/>
            <a:ext cx="2475636" cy="2353527"/>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700" b="1" dirty="0">
                <a:solidFill>
                  <a:schemeClr val="accent1">
                    <a:lumMod val="75000"/>
                  </a:schemeClr>
                </a:solidFill>
              </a:rPr>
              <a:t>Nacionalni Načrt za okrevanje in odpornost</a:t>
            </a:r>
          </a:p>
          <a:p>
            <a:pPr algn="ctr"/>
            <a:r>
              <a:rPr lang="sl-SI" sz="1700" b="1" dirty="0">
                <a:solidFill>
                  <a:schemeClr val="accent1">
                    <a:lumMod val="75000"/>
                  </a:schemeClr>
                </a:solidFill>
              </a:rPr>
              <a:t>1,8 mrd EUR nepovratnih in 0,7 mrd EUR posojila </a:t>
            </a:r>
          </a:p>
        </p:txBody>
      </p:sp>
      <p:sp>
        <p:nvSpPr>
          <p:cNvPr id="69" name="Desna puščica s črticami 68"/>
          <p:cNvSpPr/>
          <p:nvPr/>
        </p:nvSpPr>
        <p:spPr>
          <a:xfrm rot="17222463" flipV="1">
            <a:off x="7710435" y="3658923"/>
            <a:ext cx="1124822" cy="433300"/>
          </a:xfrm>
          <a:prstGeom prst="stripedRightArrow">
            <a:avLst>
              <a:gd name="adj1" fmla="val 50000"/>
              <a:gd name="adj2" fmla="val 65709"/>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70" name="Desna puščica s črticami 69"/>
          <p:cNvSpPr/>
          <p:nvPr/>
        </p:nvSpPr>
        <p:spPr>
          <a:xfrm rot="10800000">
            <a:off x="5135393" y="1827595"/>
            <a:ext cx="1921214" cy="372613"/>
          </a:xfrm>
          <a:prstGeom prst="stripedRightArrow">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71" name="Elipsa 70"/>
          <p:cNvSpPr/>
          <p:nvPr/>
        </p:nvSpPr>
        <p:spPr>
          <a:xfrm>
            <a:off x="1665687" y="851128"/>
            <a:ext cx="3055714" cy="2944222"/>
          </a:xfrm>
          <a:prstGeom prst="ellipse">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200" b="1" dirty="0">
                <a:solidFill>
                  <a:schemeClr val="accent1">
                    <a:lumMod val="75000"/>
                  </a:schemeClr>
                </a:solidFill>
              </a:rPr>
              <a:t>UKREPI MGRT</a:t>
            </a:r>
            <a:r>
              <a:rPr lang="sl-SI" sz="2200" b="1" dirty="0">
                <a:solidFill>
                  <a:schemeClr val="bg1"/>
                </a:solidFill>
              </a:rPr>
              <a:t> IZ NAČRTA ZA OKREVANJE IN ODPORNOST </a:t>
            </a:r>
          </a:p>
          <a:p>
            <a:pPr algn="ctr"/>
            <a:r>
              <a:rPr lang="sl-SI" sz="2200" b="1" dirty="0">
                <a:solidFill>
                  <a:schemeClr val="accent1">
                    <a:lumMod val="75000"/>
                  </a:schemeClr>
                </a:solidFill>
              </a:rPr>
              <a:t>427 mio EUR </a:t>
            </a:r>
            <a:r>
              <a:rPr lang="sl-SI" sz="2200" b="1" dirty="0">
                <a:solidFill>
                  <a:srgbClr val="00B050"/>
                </a:solidFill>
              </a:rPr>
              <a:t>nepovratnih </a:t>
            </a:r>
            <a:r>
              <a:rPr lang="sl-SI" sz="2200" b="1" dirty="0">
                <a:solidFill>
                  <a:schemeClr val="accent1">
                    <a:lumMod val="75000"/>
                  </a:schemeClr>
                </a:solidFill>
              </a:rPr>
              <a:t>sredstev</a:t>
            </a:r>
          </a:p>
        </p:txBody>
      </p:sp>
      <p:sp>
        <p:nvSpPr>
          <p:cNvPr id="73" name="Pravokotni trikotnik 72"/>
          <p:cNvSpPr/>
          <p:nvPr/>
        </p:nvSpPr>
        <p:spPr>
          <a:xfrm rot="10800000">
            <a:off x="10181689" y="35960"/>
            <a:ext cx="1967501" cy="1335640"/>
          </a:xfrm>
          <a:prstGeom prst="rtTriangl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2" name="Petkotnik 1"/>
          <p:cNvSpPr/>
          <p:nvPr/>
        </p:nvSpPr>
        <p:spPr>
          <a:xfrm rot="16200000">
            <a:off x="10319677" y="-260243"/>
            <a:ext cx="1544613" cy="2114413"/>
          </a:xfrm>
          <a:prstGeom prst="homePlat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289055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DIGITALNE TRANSFORMACIJE = 56,6 mio EUR</a:t>
            </a:r>
          </a:p>
        </p:txBody>
      </p:sp>
      <p:sp>
        <p:nvSpPr>
          <p:cNvPr id="9" name="Diagram poteka: povezovalnik zunanje strani 8"/>
          <p:cNvSpPr/>
          <p:nvPr/>
        </p:nvSpPr>
        <p:spPr>
          <a:xfrm rot="10800000">
            <a:off x="955490" y="986319"/>
            <a:ext cx="3067869" cy="5871680"/>
          </a:xfrm>
          <a:prstGeom prst="flowChartOffpageConnector">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150705" y="3288759"/>
            <a:ext cx="2654605" cy="3554819"/>
          </a:xfrm>
          <a:prstGeom prst="rect">
            <a:avLst/>
          </a:prstGeom>
          <a:noFill/>
        </p:spPr>
        <p:txBody>
          <a:bodyPr wrap="square" rtlCol="0">
            <a:spAutoFit/>
          </a:bodyPr>
          <a:lstStyle/>
          <a:p>
            <a:pPr algn="ctr"/>
            <a:r>
              <a:rPr lang="sl-SI" sz="2500" b="1" u="sng" dirty="0">
                <a:solidFill>
                  <a:schemeClr val="tx1">
                    <a:lumMod val="65000"/>
                    <a:lumOff val="35000"/>
                  </a:schemeClr>
                </a:solidFill>
              </a:rPr>
              <a:t>Naložba 2:</a:t>
            </a:r>
          </a:p>
          <a:p>
            <a:pPr algn="ctr"/>
            <a:r>
              <a:rPr lang="sl-SI" sz="2500" b="1" dirty="0">
                <a:solidFill>
                  <a:schemeClr val="tx1">
                    <a:lumMod val="65000"/>
                    <a:lumOff val="35000"/>
                  </a:schemeClr>
                </a:solidFill>
              </a:rPr>
              <a:t>JAVNO NAROČILO ZA IZDELAVO HIBRIDNEGA OBLAKA NA MGRT</a:t>
            </a:r>
          </a:p>
          <a:p>
            <a:pPr algn="ctr"/>
            <a:endParaRPr lang="sl-SI" sz="2500" b="1" dirty="0">
              <a:solidFill>
                <a:schemeClr val="tx1">
                  <a:lumMod val="65000"/>
                  <a:lumOff val="35000"/>
                </a:schemeClr>
              </a:solidFill>
            </a:endParaRPr>
          </a:p>
          <a:p>
            <a:pPr algn="ctr"/>
            <a:endParaRPr lang="sl-SI" sz="2500" b="1" dirty="0">
              <a:solidFill>
                <a:schemeClr val="tx1">
                  <a:lumMod val="65000"/>
                  <a:lumOff val="35000"/>
                </a:schemeClr>
              </a:solidFill>
            </a:endParaRP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6" y="5684897"/>
            <a:ext cx="2758611" cy="707886"/>
          </a:xfrm>
          <a:prstGeom prst="rect">
            <a:avLst/>
          </a:prstGeom>
          <a:noFill/>
        </p:spPr>
        <p:txBody>
          <a:bodyPr wrap="square" rtlCol="0">
            <a:spAutoFit/>
          </a:bodyPr>
          <a:lstStyle/>
          <a:p>
            <a:r>
              <a:rPr lang="sl-SI" sz="4000" b="1" dirty="0">
                <a:solidFill>
                  <a:schemeClr val="accent4"/>
                </a:solidFill>
              </a:rPr>
              <a:t>2,5 mio EUR</a:t>
            </a:r>
            <a:endParaRPr lang="sl-SI" sz="4000" kern="1200" dirty="0">
              <a:solidFill>
                <a:schemeClr val="accent4"/>
              </a:solidFill>
            </a:endParaRPr>
          </a:p>
        </p:txBody>
      </p:sp>
      <p:sp>
        <p:nvSpPr>
          <p:cNvPr id="7" name="PoljeZBesedilom 6"/>
          <p:cNvSpPr txBox="1"/>
          <p:nvPr/>
        </p:nvSpPr>
        <p:spPr>
          <a:xfrm>
            <a:off x="3706837" y="1050532"/>
            <a:ext cx="8098170" cy="6663363"/>
          </a:xfrm>
          <a:prstGeom prst="rect">
            <a:avLst/>
          </a:prstGeom>
          <a:noFill/>
        </p:spPr>
        <p:txBody>
          <a:bodyPr wrap="square" rtlCol="0">
            <a:spAutoFit/>
          </a:bodyPr>
          <a:lstStyle/>
          <a:p>
            <a:pPr marL="285750" indent="-285750" fontAlgn="base" hangingPunct="0">
              <a:buFont typeface="Arial" panose="020B0604020202020204" pitchFamily="34" charset="0"/>
              <a:buChar char="•"/>
            </a:pPr>
            <a:r>
              <a:rPr lang="sl-SI" sz="1700" dirty="0">
                <a:solidFill>
                  <a:schemeClr val="bg2">
                    <a:lumMod val="50000"/>
                  </a:schemeClr>
                </a:solidFill>
              </a:rPr>
              <a:t>Naročili bomo izdelavo </a:t>
            </a:r>
            <a:r>
              <a:rPr lang="sl-SI" sz="1700" b="1" dirty="0">
                <a:solidFill>
                  <a:schemeClr val="bg2">
                    <a:lumMod val="50000"/>
                  </a:schemeClr>
                </a:solidFill>
              </a:rPr>
              <a:t>hibridnega oblaka - inovativno tehnološko rešitev, to je informacijsko arhitekturo, funkcionalnosti in uporabnosti za javne in zasebne uporabnike ter pripadajoče storitve, ki bodo omogočile pilotno zasnovo, uvedbo in implementacijo digitalne identitete oz. izkaznice podjetij s čimer bo izvedena pilotna informatizacija oz. digitalizacija postopkov dodeljevanja, izvajanja in spremljanja razvojih sredstev MGRT</a:t>
            </a:r>
          </a:p>
          <a:p>
            <a:pPr marL="285750" indent="-285750" fontAlgn="base" hangingPunct="0">
              <a:buFont typeface="Arial" panose="020B0604020202020204" pitchFamily="34" charset="0"/>
              <a:buChar char="•"/>
            </a:pPr>
            <a:r>
              <a:rPr lang="sl-SI" sz="1700" dirty="0">
                <a:solidFill>
                  <a:schemeClr val="bg2">
                    <a:lumMod val="50000"/>
                  </a:schemeClr>
                </a:solidFill>
              </a:rPr>
              <a:t>Učinek bo na ravni:</a:t>
            </a:r>
          </a:p>
          <a:p>
            <a:pPr marL="742950" lvl="1" indent="-285750" fontAlgn="base" hangingPunct="0">
              <a:buFont typeface="Arial" panose="020B0604020202020204" pitchFamily="34" charset="0"/>
              <a:buChar char="•"/>
            </a:pPr>
            <a:r>
              <a:rPr lang="sl-SI" sz="1700" dirty="0">
                <a:solidFill>
                  <a:schemeClr val="bg2">
                    <a:lumMod val="50000"/>
                  </a:schemeClr>
                </a:solidFill>
              </a:rPr>
              <a:t>Lajšanja administrativnega bremena za podjetja</a:t>
            </a:r>
          </a:p>
          <a:p>
            <a:pPr marL="742950" lvl="1" indent="-285750" fontAlgn="base" hangingPunct="0">
              <a:buFont typeface="Arial" panose="020B0604020202020204" pitchFamily="34" charset="0"/>
              <a:buChar char="•"/>
            </a:pPr>
            <a:r>
              <a:rPr lang="sl-SI" sz="1700" dirty="0">
                <a:solidFill>
                  <a:schemeClr val="bg2">
                    <a:lumMod val="50000"/>
                  </a:schemeClr>
                </a:solidFill>
              </a:rPr>
              <a:t>Lajšanja administrativnega bremena za MGRT   </a:t>
            </a:r>
          </a:p>
          <a:p>
            <a:pPr marL="742950" lvl="1" indent="-285750" fontAlgn="base" hangingPunct="0">
              <a:buFont typeface="Arial" panose="020B0604020202020204" pitchFamily="34" charset="0"/>
              <a:buChar char="•"/>
            </a:pPr>
            <a:r>
              <a:rPr lang="sl-SI" sz="1700" dirty="0">
                <a:solidFill>
                  <a:schemeClr val="bg2">
                    <a:lumMod val="50000"/>
                  </a:schemeClr>
                </a:solidFill>
              </a:rPr>
              <a:t>Hitrejši postopki dodeljevanja javnih sredstev</a:t>
            </a:r>
          </a:p>
          <a:p>
            <a:pPr marL="742950" lvl="1" indent="-285750" fontAlgn="base" hangingPunct="0">
              <a:buFont typeface="Arial" panose="020B0604020202020204" pitchFamily="34" charset="0"/>
              <a:buChar char="•"/>
            </a:pPr>
            <a:r>
              <a:rPr lang="sl-SI" sz="1700" dirty="0">
                <a:solidFill>
                  <a:schemeClr val="bg2">
                    <a:lumMod val="50000"/>
                  </a:schemeClr>
                </a:solidFill>
              </a:rPr>
              <a:t>Večja transparentnost, sledljivost</a:t>
            </a:r>
          </a:p>
          <a:p>
            <a:pPr marL="742950" lvl="1" indent="-285750" fontAlgn="base" hangingPunct="0">
              <a:buFont typeface="Arial" panose="020B0604020202020204" pitchFamily="34" charset="0"/>
              <a:buChar char="•"/>
            </a:pPr>
            <a:r>
              <a:rPr lang="sl-SI" sz="1700" dirty="0">
                <a:solidFill>
                  <a:schemeClr val="bg2">
                    <a:lumMod val="50000"/>
                  </a:schemeClr>
                </a:solidFill>
              </a:rPr>
              <a:t>Povezovanje in </a:t>
            </a:r>
            <a:r>
              <a:rPr lang="sl-SI" sz="1700" dirty="0" err="1">
                <a:solidFill>
                  <a:schemeClr val="bg2">
                    <a:lumMod val="50000"/>
                  </a:schemeClr>
                </a:solidFill>
              </a:rPr>
              <a:t>interoperabilnost</a:t>
            </a:r>
            <a:r>
              <a:rPr lang="sl-SI" sz="1700" dirty="0">
                <a:solidFill>
                  <a:schemeClr val="bg2">
                    <a:lumMod val="50000"/>
                  </a:schemeClr>
                </a:solidFill>
              </a:rPr>
              <a:t> podatkov iz uradnih evidenc skladno z načelom „</a:t>
            </a:r>
            <a:r>
              <a:rPr lang="sl-SI" sz="1700" dirty="0" err="1">
                <a:solidFill>
                  <a:schemeClr val="bg2">
                    <a:lumMod val="50000"/>
                  </a:schemeClr>
                </a:solidFill>
              </a:rPr>
              <a:t>once</a:t>
            </a:r>
            <a:r>
              <a:rPr lang="sl-SI" sz="1700" dirty="0">
                <a:solidFill>
                  <a:schemeClr val="bg2">
                    <a:lumMod val="50000"/>
                  </a:schemeClr>
                </a:solidFill>
              </a:rPr>
              <a:t> </a:t>
            </a:r>
            <a:r>
              <a:rPr lang="sl-SI" sz="1700" dirty="0" err="1">
                <a:solidFill>
                  <a:schemeClr val="bg2">
                    <a:lumMod val="50000"/>
                  </a:schemeClr>
                </a:solidFill>
              </a:rPr>
              <a:t>only</a:t>
            </a:r>
            <a:r>
              <a:rPr lang="sl-SI" sz="1700" dirty="0">
                <a:solidFill>
                  <a:schemeClr val="bg2">
                    <a:lumMod val="50000"/>
                  </a:schemeClr>
                </a:solidFill>
              </a:rPr>
              <a:t>“ </a:t>
            </a:r>
          </a:p>
          <a:p>
            <a:pPr marL="742950" lvl="1" indent="-285750" fontAlgn="base" hangingPunct="0">
              <a:buFont typeface="Arial" panose="020B0604020202020204" pitchFamily="34" charset="0"/>
              <a:buChar char="•"/>
            </a:pPr>
            <a:r>
              <a:rPr lang="sl-SI" sz="1700" dirty="0">
                <a:solidFill>
                  <a:schemeClr val="bg2">
                    <a:lumMod val="50000"/>
                  </a:schemeClr>
                </a:solidFill>
              </a:rPr>
              <a:t>Enostavna dostopnost in uporaba rešitev</a:t>
            </a:r>
          </a:p>
          <a:p>
            <a:pPr marL="285750" indent="-285750" fontAlgn="base" hangingPunct="0">
              <a:buFont typeface="Arial" panose="020B0604020202020204" pitchFamily="34" charset="0"/>
              <a:buChar char="•"/>
            </a:pPr>
            <a:r>
              <a:rPr lang="sl-SI" sz="1700" dirty="0">
                <a:solidFill>
                  <a:schemeClr val="bg2">
                    <a:lumMod val="50000"/>
                  </a:schemeClr>
                </a:solidFill>
              </a:rPr>
              <a:t>Varnostne zahteve bodo izpolnjene</a:t>
            </a:r>
          </a:p>
          <a:p>
            <a:pPr marL="285750" indent="-285750" fontAlgn="base" hangingPunct="0">
              <a:buFont typeface="Arial" panose="020B0604020202020204" pitchFamily="34" charset="0"/>
              <a:buChar char="•"/>
            </a:pPr>
            <a:r>
              <a:rPr lang="sl-SI" sz="1700" dirty="0">
                <a:solidFill>
                  <a:schemeClr val="bg2">
                    <a:lumMod val="50000"/>
                  </a:schemeClr>
                </a:solidFill>
              </a:rPr>
              <a:t>Integracija zakonodajnih rešitev s področja registrske zakonodaje (digitalna identiteta podjetij oziroma digitalna izkaznica) - navezava na enotni poslovni register, </a:t>
            </a:r>
          </a:p>
          <a:p>
            <a:pPr marL="285750" indent="-285750" fontAlgn="base" hangingPunct="0">
              <a:buFont typeface="Arial" panose="020B0604020202020204" pitchFamily="34" charset="0"/>
              <a:buChar char="•"/>
            </a:pPr>
            <a:r>
              <a:rPr lang="sl-SI" sz="1700" dirty="0">
                <a:solidFill>
                  <a:schemeClr val="bg2">
                    <a:lumMod val="50000"/>
                  </a:schemeClr>
                </a:solidFill>
              </a:rPr>
              <a:t>To bo polje za nadaljnjo krepitev digitalnih kompetenc, za nadaljnji razvoj tehnoloških rešitev za navezavo na ostale digitalne sisteme s področja javne uprave, okolja ipd.</a:t>
            </a:r>
          </a:p>
          <a:p>
            <a:pPr marL="285750" indent="-285750" fontAlgn="base" hangingPunct="0">
              <a:buFont typeface="Arial" panose="020B0604020202020204" pitchFamily="34" charset="0"/>
              <a:buChar char="•"/>
            </a:pPr>
            <a:r>
              <a:rPr lang="sl-SI" sz="1700" b="1" dirty="0">
                <a:solidFill>
                  <a:schemeClr val="bg2">
                    <a:lumMod val="50000"/>
                  </a:schemeClr>
                </a:solidFill>
              </a:rPr>
              <a:t>Izdelava Smernic za inovativno javno naročanje (v sodelovanju z MJU): </a:t>
            </a:r>
            <a:r>
              <a:rPr lang="sl-SI" sz="1700" dirty="0">
                <a:solidFill>
                  <a:schemeClr val="bg2">
                    <a:lumMod val="50000"/>
                  </a:schemeClr>
                </a:solidFill>
              </a:rPr>
              <a:t>identifikacija potreb po inovativnih rešitvah ter opredelitev področij inovativnega naročanja</a:t>
            </a:r>
          </a:p>
          <a:p>
            <a:pPr fontAlgn="base" hangingPunct="0"/>
            <a:r>
              <a:rPr lang="sl-SI" dirty="0"/>
              <a:t> </a:t>
            </a:r>
          </a:p>
          <a:p>
            <a:pPr fontAlgn="base" hangingPunct="0"/>
            <a:r>
              <a:rPr lang="sl-SI" sz="1600" b="1" dirty="0"/>
              <a:t> </a:t>
            </a:r>
            <a:endParaRPr lang="sl-SI" sz="1600" dirty="0"/>
          </a:p>
          <a:p>
            <a:pPr marL="285750" lvl="0" indent="-285750">
              <a:buFont typeface="Arial" panose="020B0604020202020204" pitchFamily="34" charset="0"/>
              <a:buChar char="•"/>
            </a:pPr>
            <a:endParaRPr lang="sl-SI" b="1" dirty="0"/>
          </a:p>
          <a:p>
            <a:endParaRPr lang="sl-SI" sz="1800" kern="1200" dirty="0">
              <a:solidFill>
                <a:schemeClr val="bg2">
                  <a:lumMod val="50000"/>
                </a:schemeClr>
              </a:solidFill>
              <a:latin typeface="+mn-lt"/>
              <a:ea typeface="+mn-ea"/>
              <a:cs typeface="+mn-cs"/>
            </a:endParaRPr>
          </a:p>
        </p:txBody>
      </p:sp>
      <p:sp>
        <p:nvSpPr>
          <p:cNvPr id="4" name="Desna puščica 3"/>
          <p:cNvSpPr/>
          <p:nvPr/>
        </p:nvSpPr>
        <p:spPr>
          <a:xfrm rot="2696595">
            <a:off x="71409" y="1858308"/>
            <a:ext cx="2081210" cy="1090138"/>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500" b="1" dirty="0"/>
              <a:t>Naročalo bo: MGRT</a:t>
            </a:r>
          </a:p>
        </p:txBody>
      </p:sp>
    </p:spTree>
    <p:extLst>
      <p:ext uri="{BB962C8B-B14F-4D97-AF65-F5344CB8AC3E}">
        <p14:creationId xmlns:p14="http://schemas.microsoft.com/office/powerpoint/2010/main" val="187909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DIGITALNE TRANSFORMACIJE = 56,6 mio EUR</a:t>
            </a:r>
          </a:p>
        </p:txBody>
      </p:sp>
      <p:sp>
        <p:nvSpPr>
          <p:cNvPr id="9" name="Diagram poteka: povezovalnik zunanje strani 8"/>
          <p:cNvSpPr/>
          <p:nvPr/>
        </p:nvSpPr>
        <p:spPr>
          <a:xfrm rot="10800000">
            <a:off x="955490" y="986319"/>
            <a:ext cx="3067869" cy="5871680"/>
          </a:xfrm>
          <a:prstGeom prst="flowChartOffpageConnector">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150705" y="3288759"/>
            <a:ext cx="2654605" cy="3170099"/>
          </a:xfrm>
          <a:prstGeom prst="rect">
            <a:avLst/>
          </a:prstGeom>
          <a:noFill/>
        </p:spPr>
        <p:txBody>
          <a:bodyPr wrap="square" rtlCol="0">
            <a:spAutoFit/>
          </a:bodyPr>
          <a:lstStyle/>
          <a:p>
            <a:pPr algn="ctr"/>
            <a:r>
              <a:rPr lang="sl-SI" sz="2500" b="1" u="sng" dirty="0">
                <a:solidFill>
                  <a:schemeClr val="tx1">
                    <a:lumMod val="65000"/>
                    <a:lumOff val="35000"/>
                  </a:schemeClr>
                </a:solidFill>
              </a:rPr>
              <a:t>Naložba 3:</a:t>
            </a:r>
          </a:p>
          <a:p>
            <a:pPr algn="ctr"/>
            <a:r>
              <a:rPr lang="sl-SI" sz="2500" b="1" dirty="0">
                <a:solidFill>
                  <a:schemeClr val="tx1">
                    <a:lumMod val="65000"/>
                    <a:lumOff val="35000"/>
                  </a:schemeClr>
                </a:solidFill>
              </a:rPr>
              <a:t>ČEZMEJNI, VEČDRŽAVNI PROJEKTI</a:t>
            </a:r>
          </a:p>
          <a:p>
            <a:pPr algn="ctr"/>
            <a:endParaRPr lang="sl-SI" sz="2500" b="1" dirty="0">
              <a:solidFill>
                <a:schemeClr val="tx1">
                  <a:lumMod val="65000"/>
                  <a:lumOff val="35000"/>
                </a:schemeClr>
              </a:solidFill>
            </a:endParaRPr>
          </a:p>
          <a:p>
            <a:pPr algn="ctr"/>
            <a:endParaRPr lang="sl-SI" sz="2500" b="1" dirty="0">
              <a:solidFill>
                <a:schemeClr val="tx1">
                  <a:lumMod val="65000"/>
                  <a:lumOff val="35000"/>
                </a:schemeClr>
              </a:solidFill>
            </a:endParaRP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6" y="5684897"/>
            <a:ext cx="2758611" cy="707886"/>
          </a:xfrm>
          <a:prstGeom prst="rect">
            <a:avLst/>
          </a:prstGeom>
          <a:noFill/>
        </p:spPr>
        <p:txBody>
          <a:bodyPr wrap="square" rtlCol="0">
            <a:spAutoFit/>
          </a:bodyPr>
          <a:lstStyle/>
          <a:p>
            <a:r>
              <a:rPr lang="sl-SI" sz="4000" b="1" dirty="0">
                <a:solidFill>
                  <a:schemeClr val="accent4"/>
                </a:solidFill>
              </a:rPr>
              <a:t>10 mio EUR</a:t>
            </a:r>
            <a:endParaRPr lang="sl-SI" sz="4000" kern="1200" dirty="0">
              <a:solidFill>
                <a:schemeClr val="accent4"/>
              </a:solidFill>
            </a:endParaRPr>
          </a:p>
        </p:txBody>
      </p:sp>
      <p:sp>
        <p:nvSpPr>
          <p:cNvPr id="7" name="PoljeZBesedilom 6"/>
          <p:cNvSpPr txBox="1"/>
          <p:nvPr/>
        </p:nvSpPr>
        <p:spPr>
          <a:xfrm>
            <a:off x="3657600" y="1050532"/>
            <a:ext cx="8147407" cy="8402300"/>
          </a:xfrm>
          <a:prstGeom prst="rect">
            <a:avLst/>
          </a:prstGeom>
          <a:noFill/>
        </p:spPr>
        <p:txBody>
          <a:bodyPr wrap="square" rtlCol="0">
            <a:spAutoFit/>
          </a:bodyPr>
          <a:lstStyle/>
          <a:p>
            <a:r>
              <a:rPr lang="sl-SI" b="1" dirty="0"/>
              <a:t>Več-državni projekt skupne evropske infrastrukture podatkov in storitev – 5 mio EUR</a:t>
            </a:r>
            <a:r>
              <a:rPr lang="sl-SI" b="1" dirty="0">
                <a:solidFill>
                  <a:schemeClr val="bg2">
                    <a:lumMod val="50000"/>
                  </a:schemeClr>
                </a:solidFill>
              </a:rPr>
              <a:t> </a:t>
            </a:r>
            <a:endParaRPr lang="sl-SI" sz="1600" b="1" dirty="0">
              <a:solidFill>
                <a:schemeClr val="bg2">
                  <a:lumMod val="50000"/>
                </a:schemeClr>
              </a:solidFill>
            </a:endParaRPr>
          </a:p>
          <a:p>
            <a:pPr marL="285750" indent="-285750">
              <a:buFont typeface="Arial" panose="020B0604020202020204" pitchFamily="34" charset="0"/>
              <a:buChar char="•"/>
            </a:pPr>
            <a:r>
              <a:rPr lang="sl-SI" dirty="0">
                <a:solidFill>
                  <a:schemeClr val="bg2">
                    <a:lumMod val="50000"/>
                  </a:schemeClr>
                </a:solidFill>
              </a:rPr>
              <a:t>Gre povezovanje podjetij iz različnih držav članic, ob tesnem sodelovanju z nacionalnimi državami in Evropsko komisijo </a:t>
            </a:r>
          </a:p>
          <a:p>
            <a:pPr marL="285750" indent="-285750">
              <a:buFont typeface="Arial" panose="020B0604020202020204" pitchFamily="34" charset="0"/>
              <a:buChar char="•"/>
            </a:pPr>
            <a:r>
              <a:rPr lang="sl-SI" b="1" dirty="0">
                <a:solidFill>
                  <a:schemeClr val="bg2">
                    <a:lumMod val="50000"/>
                  </a:schemeClr>
                </a:solidFill>
              </a:rPr>
              <a:t>Sofinancirane aktivnosti: </a:t>
            </a:r>
            <a:r>
              <a:rPr lang="sl-SI" dirty="0">
                <a:solidFill>
                  <a:schemeClr val="bg2">
                    <a:lumMod val="50000"/>
                  </a:schemeClr>
                </a:solidFill>
              </a:rPr>
              <a:t>Izbrana podjetja in njihove aktivnosti ter stroške skladno z vlogo konkretnega podjetja v skupni shemi, financira nacionalna država skladno s pravili o državnih pomočeh.</a:t>
            </a:r>
          </a:p>
          <a:p>
            <a:r>
              <a:rPr lang="sl-SI" b="1" dirty="0"/>
              <a:t>Evropska </a:t>
            </a:r>
            <a:r>
              <a:rPr lang="sl-SI" b="1" dirty="0" err="1"/>
              <a:t>blockchain</a:t>
            </a:r>
            <a:r>
              <a:rPr lang="sl-SI" b="1" dirty="0"/>
              <a:t> infrastruktura storitev (EBSI) – 2,5 mio EUR</a:t>
            </a:r>
          </a:p>
          <a:p>
            <a:pPr marL="285750" indent="-285750">
              <a:buFont typeface="Arial" panose="020B0604020202020204" pitchFamily="34" charset="0"/>
              <a:buChar char="•"/>
            </a:pPr>
            <a:r>
              <a:rPr lang="sl-SI" dirty="0">
                <a:solidFill>
                  <a:schemeClr val="bg2">
                    <a:lumMod val="50000"/>
                  </a:schemeClr>
                </a:solidFill>
              </a:rPr>
              <a:t>Gre za vzpostavljanje skupne infrastrukture Evropske komisije, na katero se države članice vključujejo preko vozlišč na nacionalni ravni ter nanjo priključujejo različne storitve za različne ciljne skupine</a:t>
            </a:r>
          </a:p>
          <a:p>
            <a:pPr marL="285750" indent="-285750">
              <a:buFont typeface="Arial" panose="020B0604020202020204" pitchFamily="34" charset="0"/>
              <a:buChar char="•"/>
            </a:pPr>
            <a:r>
              <a:rPr lang="sl-SI" b="1" dirty="0">
                <a:solidFill>
                  <a:schemeClr val="bg2">
                    <a:lumMod val="50000"/>
                  </a:schemeClr>
                </a:solidFill>
              </a:rPr>
              <a:t>Sofinancirane aktivnosti: </a:t>
            </a:r>
            <a:r>
              <a:rPr lang="sl-SI" dirty="0">
                <a:solidFill>
                  <a:schemeClr val="bg2">
                    <a:lumMod val="50000"/>
                  </a:schemeClr>
                </a:solidFill>
              </a:rPr>
              <a:t>infrastruktura, </a:t>
            </a:r>
            <a:r>
              <a:rPr lang="sl-SI" dirty="0" err="1">
                <a:solidFill>
                  <a:schemeClr val="bg2">
                    <a:lumMod val="50000"/>
                  </a:schemeClr>
                </a:solidFill>
              </a:rPr>
              <a:t>PoC</a:t>
            </a:r>
            <a:r>
              <a:rPr lang="sl-SI" dirty="0">
                <a:solidFill>
                  <a:schemeClr val="bg2">
                    <a:lumMod val="50000"/>
                  </a:schemeClr>
                </a:solidFill>
              </a:rPr>
              <a:t> (pilotna faza integracije nacionalnih </a:t>
            </a:r>
            <a:r>
              <a:rPr lang="sl-SI" dirty="0" err="1">
                <a:solidFill>
                  <a:schemeClr val="bg2">
                    <a:lumMod val="50000"/>
                  </a:schemeClr>
                </a:solidFill>
              </a:rPr>
              <a:t>blockchain</a:t>
            </a:r>
            <a:r>
              <a:rPr lang="sl-SI" dirty="0">
                <a:solidFill>
                  <a:schemeClr val="bg2">
                    <a:lumMod val="50000"/>
                  </a:schemeClr>
                </a:solidFill>
              </a:rPr>
              <a:t> rešitev z EBSI), aktivnosti zgodnjih uporabnikov, stroški za delovanje kompetenčnega centra</a:t>
            </a:r>
          </a:p>
          <a:p>
            <a:r>
              <a:rPr lang="sl-SI" b="1" dirty="0"/>
              <a:t>Več-državni projekt </a:t>
            </a:r>
            <a:r>
              <a:rPr lang="sl-SI" b="1" dirty="0" err="1"/>
              <a:t>Nizkoporabni</a:t>
            </a:r>
            <a:r>
              <a:rPr lang="sl-SI" b="1" dirty="0"/>
              <a:t> procesorji in polprevodni čipi – 2,5 mio EUR</a:t>
            </a:r>
            <a:endParaRPr lang="sl-SI" dirty="0"/>
          </a:p>
          <a:p>
            <a:pPr marL="285750" indent="-285750">
              <a:buFont typeface="Arial" panose="020B0604020202020204" pitchFamily="34" charset="0"/>
              <a:buChar char="•"/>
            </a:pPr>
            <a:r>
              <a:rPr lang="sl-SI" dirty="0">
                <a:solidFill>
                  <a:schemeClr val="bg2">
                    <a:lumMod val="50000"/>
                  </a:schemeClr>
                </a:solidFill>
              </a:rPr>
              <a:t>Krepitev evropske verige vrednosti elektronike in vgrajenih sistemov in s tem povečanje tehnološke avtonomije na ravni Evrope, prispevek k povečanju inovacijskega potenciala podjetij </a:t>
            </a:r>
          </a:p>
          <a:p>
            <a:pPr marL="285750" indent="-285750">
              <a:buFont typeface="Arial" panose="020B0604020202020204" pitchFamily="34" charset="0"/>
              <a:buChar char="•"/>
            </a:pPr>
            <a:r>
              <a:rPr lang="sl-SI" b="1" dirty="0">
                <a:solidFill>
                  <a:schemeClr val="bg2">
                    <a:lumMod val="50000"/>
                  </a:schemeClr>
                </a:solidFill>
              </a:rPr>
              <a:t>Sofinancirane aktivnosti: </a:t>
            </a:r>
            <a:r>
              <a:rPr lang="sl-SI" dirty="0">
                <a:solidFill>
                  <a:schemeClr val="bg2">
                    <a:lumMod val="50000"/>
                  </a:schemeClr>
                </a:solidFill>
              </a:rPr>
              <a:t>Izbrana podjetja in njihove aktivnosti ter stroške skladno z vlogo konkretnega podjetja v skupni shemi, financira nacionalna država skladno s pravili o državnih pomočeh.</a:t>
            </a:r>
          </a:p>
          <a:p>
            <a:pPr marL="28575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endParaRPr lang="sl-SI" dirty="0">
              <a:solidFill>
                <a:schemeClr val="bg2">
                  <a:lumMod val="50000"/>
                </a:schemeClr>
              </a:solidFill>
            </a:endParaRPr>
          </a:p>
          <a:p>
            <a:endParaRPr lang="sl-SI" b="1" dirty="0">
              <a:solidFill>
                <a:schemeClr val="bg2">
                  <a:lumMod val="50000"/>
                </a:schemeClr>
              </a:solidFill>
            </a:endParaRPr>
          </a:p>
          <a:p>
            <a:endParaRPr lang="sl-SI" b="1" dirty="0">
              <a:solidFill>
                <a:schemeClr val="bg2">
                  <a:lumMod val="50000"/>
                </a:schemeClr>
              </a:solidFill>
            </a:endParaRPr>
          </a:p>
          <a:p>
            <a:pPr marL="285750" indent="-285750">
              <a:buFont typeface="Arial" panose="020B0604020202020204" pitchFamily="34" charset="0"/>
              <a:buChar char="•"/>
            </a:pPr>
            <a:endParaRPr lang="sl-SI" dirty="0">
              <a:solidFill>
                <a:schemeClr val="bg2">
                  <a:lumMod val="50000"/>
                </a:schemeClr>
              </a:solidFill>
            </a:endParaRPr>
          </a:p>
          <a:p>
            <a:r>
              <a:rPr lang="sl-SI" b="1" dirty="0">
                <a:solidFill>
                  <a:schemeClr val="bg2">
                    <a:lumMod val="50000"/>
                  </a:schemeClr>
                </a:solidFill>
              </a:rPr>
              <a:t> </a:t>
            </a:r>
          </a:p>
          <a:p>
            <a:endParaRPr lang="sl-SI" dirty="0">
              <a:solidFill>
                <a:schemeClr val="bg2">
                  <a:lumMod val="50000"/>
                </a:schemeClr>
              </a:solidFill>
            </a:endParaRPr>
          </a:p>
          <a:p>
            <a:endParaRPr lang="sl-SI" dirty="0">
              <a:solidFill>
                <a:schemeClr val="bg2">
                  <a:lumMod val="50000"/>
                </a:schemeClr>
              </a:solidFill>
            </a:endParaRPr>
          </a:p>
          <a:p>
            <a:pPr marL="28575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endParaRPr lang="sl-SI" dirty="0">
              <a:solidFill>
                <a:schemeClr val="bg2">
                  <a:lumMod val="50000"/>
                </a:schemeClr>
              </a:solidFill>
            </a:endParaRPr>
          </a:p>
        </p:txBody>
      </p:sp>
      <p:sp>
        <p:nvSpPr>
          <p:cNvPr id="4" name="Desna puščica 3"/>
          <p:cNvSpPr/>
          <p:nvPr/>
        </p:nvSpPr>
        <p:spPr>
          <a:xfrm rot="2696595">
            <a:off x="235099" y="1169695"/>
            <a:ext cx="2608815" cy="235756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500" dirty="0"/>
              <a:t>Izvajal bo: MGRT v sodelovanju z EK + sodelovanje podjetij v strateških razvojnih partnerstvih</a:t>
            </a:r>
          </a:p>
        </p:txBody>
      </p:sp>
    </p:spTree>
    <p:extLst>
      <p:ext uri="{BB962C8B-B14F-4D97-AF65-F5344CB8AC3E}">
        <p14:creationId xmlns:p14="http://schemas.microsoft.com/office/powerpoint/2010/main" val="1409052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C0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solidFill>
                  <a:schemeClr val="bg1"/>
                </a:solidFill>
              </a:rPr>
              <a:t>PODROČJE RAZISKAV, RAZVOJA IN INOVACIJ = 80 mio EUR</a:t>
            </a:r>
          </a:p>
        </p:txBody>
      </p:sp>
      <p:sp>
        <p:nvSpPr>
          <p:cNvPr id="11" name="Petkotnik 10"/>
          <p:cNvSpPr/>
          <p:nvPr/>
        </p:nvSpPr>
        <p:spPr>
          <a:xfrm rot="16200000">
            <a:off x="-547098" y="2519736"/>
            <a:ext cx="5866542" cy="2809982"/>
          </a:xfrm>
          <a:prstGeom prst="homePlat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3" name="Pravokotnik 12"/>
          <p:cNvSpPr/>
          <p:nvPr/>
        </p:nvSpPr>
        <p:spPr>
          <a:xfrm>
            <a:off x="1799904" y="1602769"/>
            <a:ext cx="1172538" cy="733000"/>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2000" b="1" dirty="0">
                <a:solidFill>
                  <a:srgbClr val="FF0000"/>
                </a:solidFill>
              </a:rPr>
              <a:t>KAJ ŽELIMO?</a:t>
            </a:r>
          </a:p>
        </p:txBody>
      </p:sp>
      <p:sp>
        <p:nvSpPr>
          <p:cNvPr id="14" name="Desna puščica s črticami 13"/>
          <p:cNvSpPr/>
          <p:nvPr/>
        </p:nvSpPr>
        <p:spPr>
          <a:xfrm>
            <a:off x="636999" y="2414427"/>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17" name="PoljeZBesedilom 16"/>
          <p:cNvSpPr txBox="1"/>
          <p:nvPr/>
        </p:nvSpPr>
        <p:spPr>
          <a:xfrm>
            <a:off x="1556533" y="2335769"/>
            <a:ext cx="9935111" cy="5909310"/>
          </a:xfrm>
          <a:prstGeom prst="rect">
            <a:avLst/>
          </a:prstGeom>
          <a:noFill/>
        </p:spPr>
        <p:txBody>
          <a:bodyPr wrap="square" rtlCol="0">
            <a:spAutoFit/>
          </a:bodyPr>
          <a:lstStyle/>
          <a:p>
            <a:pPr marL="285750" indent="-285750">
              <a:buFont typeface="Arial" panose="020B0604020202020204" pitchFamily="34" charset="0"/>
              <a:buChar char="•"/>
            </a:pPr>
            <a:r>
              <a:rPr lang="sl-SI" dirty="0">
                <a:solidFill>
                  <a:schemeClr val="bg2">
                    <a:lumMod val="50000"/>
                  </a:schemeClr>
                </a:solidFill>
              </a:rPr>
              <a:t>Izboljšati upravljanje raziskovalno-inovacijskega okolja in njegovo učinkovitost, krepiti in povezovati celoten ekosistem</a:t>
            </a:r>
          </a:p>
          <a:p>
            <a:pPr marL="285750" indent="-285750">
              <a:buFont typeface="Arial" panose="020B0604020202020204" pitchFamily="34" charset="0"/>
              <a:buChar char="•"/>
            </a:pPr>
            <a:r>
              <a:rPr lang="sl-SI" dirty="0">
                <a:solidFill>
                  <a:schemeClr val="bg2">
                    <a:lumMod val="50000"/>
                  </a:schemeClr>
                </a:solidFill>
              </a:rPr>
              <a:t>Internacionalizirati slovensko znanje in inovacije, okrepiti znanja in spretnosti ter zagotoviti ustrezno podporno okolje za pomoč in usmerjanje prijaviteljev projektov na horizontalne EU RRI programe in za povečanje njihove uspešnosti v postopku prijav </a:t>
            </a:r>
          </a:p>
          <a:p>
            <a:pPr marL="285750" indent="-285750">
              <a:buFont typeface="Arial" panose="020B0604020202020204" pitchFamily="34" charset="0"/>
              <a:buChar char="•"/>
            </a:pPr>
            <a:r>
              <a:rPr lang="sl-SI" dirty="0">
                <a:solidFill>
                  <a:schemeClr val="bg2">
                    <a:lumMod val="50000"/>
                  </a:schemeClr>
                </a:solidFill>
              </a:rPr>
              <a:t>Vlagati v raziskave, razvoj in inovacije, saj so le te ključni dejavnik produktivnosti in gospodarskega razvoja. Dodatno je zaradi COVID krize potrebno dodatno vplivati na nizke stopnje inovacij v MSP-jih </a:t>
            </a:r>
          </a:p>
          <a:p>
            <a:pPr marL="285750" indent="-285750">
              <a:buFont typeface="Arial" panose="020B0604020202020204" pitchFamily="34" charset="0"/>
              <a:buChar char="•"/>
            </a:pPr>
            <a:r>
              <a:rPr lang="sl-SI" dirty="0">
                <a:solidFill>
                  <a:schemeClr val="bg2">
                    <a:lumMod val="50000"/>
                  </a:schemeClr>
                </a:solidFill>
              </a:rPr>
              <a:t>Pospešiti hiter prodor inovacij na trg, komercializacijo pametnih rešitev, ki odgovarjajo tudi na družbene izzive ter izzive dvojnega prehoda</a:t>
            </a:r>
          </a:p>
          <a:p>
            <a:pPr marL="285750" indent="-285750">
              <a:buFont typeface="Arial" panose="020B0604020202020204" pitchFamily="34" charset="0"/>
              <a:buChar char="•"/>
            </a:pPr>
            <a:r>
              <a:rPr lang="sl-SI" dirty="0">
                <a:solidFill>
                  <a:schemeClr val="bg2">
                    <a:lumMod val="50000"/>
                  </a:schemeClr>
                </a:solidFill>
              </a:rPr>
              <a:t>Doseči multiplikativne učinke javnih naložb v raziskave, razvoj in inovacij</a:t>
            </a:r>
          </a:p>
          <a:p>
            <a:pPr marL="285750" indent="-285750">
              <a:buFont typeface="Arial" panose="020B0604020202020204" pitchFamily="34" charset="0"/>
              <a:buChar char="•"/>
            </a:pPr>
            <a:r>
              <a:rPr lang="sl-SI" dirty="0">
                <a:solidFill>
                  <a:schemeClr val="bg2">
                    <a:lumMod val="50000"/>
                  </a:schemeClr>
                </a:solidFill>
              </a:rPr>
              <a:t>Zagotavljati večjo učinkovitost javnih naložb v RRI in ohranjati kontinuiteto teh vlaganj</a:t>
            </a:r>
          </a:p>
          <a:p>
            <a:pPr marL="285750" indent="-285750">
              <a:buFont typeface="Arial" panose="020B0604020202020204" pitchFamily="34" charset="0"/>
              <a:buChar char="•"/>
            </a:pPr>
            <a:r>
              <a:rPr lang="sl-SI" dirty="0">
                <a:solidFill>
                  <a:schemeClr val="bg2">
                    <a:lumMod val="50000"/>
                  </a:schemeClr>
                </a:solidFill>
              </a:rPr>
              <a:t>Doseči izboljšanje pri številnih kazalnikih Evropskega inovacijskega indeksa (EII) - padec  Slovenije v skupino zmernih inovatork je izhajal iz poslabšanja pri večini kazalnikov EII (kar 15 od 27)</a:t>
            </a:r>
          </a:p>
          <a:p>
            <a:pPr marL="285750" indent="-285750">
              <a:buFont typeface="Arial" panose="020B0604020202020204" pitchFamily="34" charset="0"/>
              <a:buChar char="•"/>
            </a:pPr>
            <a:r>
              <a:rPr lang="sl-SI" dirty="0">
                <a:solidFill>
                  <a:schemeClr val="bg2">
                    <a:lumMod val="50000"/>
                  </a:schemeClr>
                </a:solidFill>
              </a:rPr>
              <a:t>Povečati javnofinančne odhodke za raziskave in razvoj najmanj iz sedanjih 0,5 % na 1% BDP, saj se bo le tako zagotovilo večjo stabilnost financiranja in spodbudilo zasebna vlaganja v RRI, ki je nujno za dvig konkurenčnosti in dvig na lestvici inovativnosti</a:t>
            </a:r>
          </a:p>
          <a:p>
            <a:pPr marL="28575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p:txBody>
      </p:sp>
    </p:spTree>
    <p:extLst>
      <p:ext uri="{BB962C8B-B14F-4D97-AF65-F5344CB8AC3E}">
        <p14:creationId xmlns:p14="http://schemas.microsoft.com/office/powerpoint/2010/main" val="260620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RAZISKAV, RAZVOJA IN INOVACIJ = 80 mio EUR</a:t>
            </a:r>
          </a:p>
        </p:txBody>
      </p:sp>
      <p:sp>
        <p:nvSpPr>
          <p:cNvPr id="11" name="Petkotnik 10"/>
          <p:cNvSpPr/>
          <p:nvPr/>
        </p:nvSpPr>
        <p:spPr>
          <a:xfrm rot="16200000">
            <a:off x="-557373" y="2509463"/>
            <a:ext cx="5887092" cy="2809982"/>
          </a:xfrm>
          <a:prstGeom prst="homePlat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4" name="Desna puščica s črticami 13"/>
          <p:cNvSpPr/>
          <p:nvPr/>
        </p:nvSpPr>
        <p:spPr>
          <a:xfrm>
            <a:off x="642991" y="2496619"/>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4" name="PoljeZBesedilom 3"/>
          <p:cNvSpPr txBox="1"/>
          <p:nvPr/>
        </p:nvSpPr>
        <p:spPr>
          <a:xfrm>
            <a:off x="806521" y="1166312"/>
            <a:ext cx="2766054" cy="553998"/>
          </a:xfrm>
          <a:prstGeom prst="rect">
            <a:avLst/>
          </a:prstGeom>
          <a:noFill/>
        </p:spPr>
        <p:txBody>
          <a:bodyPr wrap="square" rtlCol="0">
            <a:spAutoFit/>
          </a:bodyPr>
          <a:lstStyle/>
          <a:p>
            <a:r>
              <a:rPr lang="sl-SI" sz="3000" b="1" dirty="0">
                <a:solidFill>
                  <a:srgbClr val="FF0000"/>
                </a:solidFill>
              </a:rPr>
              <a:t>Reforma:</a:t>
            </a:r>
            <a:endParaRPr lang="sl-SI" sz="3000" b="1" kern="1200" dirty="0">
              <a:solidFill>
                <a:srgbClr val="FF0000"/>
              </a:solidFill>
            </a:endParaRPr>
          </a:p>
        </p:txBody>
      </p:sp>
      <p:sp>
        <p:nvSpPr>
          <p:cNvPr id="6" name="PoljeZBesedilom 5"/>
          <p:cNvSpPr txBox="1"/>
          <p:nvPr/>
        </p:nvSpPr>
        <p:spPr>
          <a:xfrm>
            <a:off x="2426677" y="1166313"/>
            <a:ext cx="8749157" cy="538609"/>
          </a:xfrm>
          <a:prstGeom prst="rect">
            <a:avLst/>
          </a:prstGeom>
          <a:noFill/>
        </p:spPr>
        <p:txBody>
          <a:bodyPr wrap="square" rtlCol="0">
            <a:spAutoFit/>
          </a:bodyPr>
          <a:lstStyle/>
          <a:p>
            <a:r>
              <a:rPr lang="sl-SI" sz="2900" b="1" dirty="0">
                <a:solidFill>
                  <a:srgbClr val="FF0000"/>
                </a:solidFill>
              </a:rPr>
              <a:t>Delovanje in upravljanje RRI sistema – 5 mio EUR</a:t>
            </a:r>
            <a:endParaRPr lang="sl-SI" sz="2900" b="1" kern="1200" dirty="0">
              <a:solidFill>
                <a:srgbClr val="FF0000"/>
              </a:solidFill>
            </a:endParaRPr>
          </a:p>
        </p:txBody>
      </p:sp>
      <p:sp>
        <p:nvSpPr>
          <p:cNvPr id="7" name="PoljeZBesedilom 6"/>
          <p:cNvSpPr txBox="1"/>
          <p:nvPr/>
        </p:nvSpPr>
        <p:spPr>
          <a:xfrm>
            <a:off x="842481" y="1818526"/>
            <a:ext cx="10243335" cy="6370975"/>
          </a:xfrm>
          <a:prstGeom prst="rect">
            <a:avLst/>
          </a:prstGeom>
          <a:noFill/>
        </p:spPr>
        <p:txBody>
          <a:bodyPr wrap="square" rtlCol="0">
            <a:spAutoFit/>
          </a:bodyPr>
          <a:lstStyle/>
          <a:p>
            <a:pPr marL="285750" indent="-285750">
              <a:buFont typeface="Arial" panose="020B0604020202020204" pitchFamily="34" charset="0"/>
              <a:buChar char="•"/>
            </a:pPr>
            <a:r>
              <a:rPr lang="sl-SI" sz="1700" b="1" dirty="0">
                <a:solidFill>
                  <a:schemeClr val="bg2">
                    <a:lumMod val="50000"/>
                  </a:schemeClr>
                </a:solidFill>
              </a:rPr>
              <a:t>Sprejem novega Zakona o raziskovalno - razvojni in inovacijski dejavnosti (izpostavljamo nekaj sprememb):</a:t>
            </a:r>
          </a:p>
          <a:p>
            <a:pPr marL="742950" lvl="1" indent="-285750">
              <a:buFont typeface="Arial" panose="020B0604020202020204" pitchFamily="34" charset="0"/>
              <a:buChar char="•"/>
            </a:pPr>
            <a:r>
              <a:rPr lang="sl-SI" sz="1700" dirty="0">
                <a:solidFill>
                  <a:schemeClr val="bg2">
                    <a:lumMod val="50000"/>
                  </a:schemeClr>
                </a:solidFill>
              </a:rPr>
              <a:t>Stabilno javno financiranje RRI dejavnosti v višini 1% BDP </a:t>
            </a:r>
          </a:p>
          <a:p>
            <a:pPr marL="742950" lvl="1" indent="-285750">
              <a:buFont typeface="Arial" panose="020B0604020202020204" pitchFamily="34" charset="0"/>
              <a:buChar char="•"/>
            </a:pPr>
            <a:r>
              <a:rPr lang="sl-SI" sz="1700" dirty="0">
                <a:solidFill>
                  <a:schemeClr val="bg2">
                    <a:lumMod val="50000"/>
                  </a:schemeClr>
                </a:solidFill>
              </a:rPr>
              <a:t>Na rezultatih temelječe financiranje (ključni kazalniki uspešnosti, ki vplivajo na EII)</a:t>
            </a:r>
          </a:p>
          <a:p>
            <a:pPr marL="742950" lvl="1" indent="-285750">
              <a:buFont typeface="Arial" panose="020B0604020202020204" pitchFamily="34" charset="0"/>
              <a:buChar char="•"/>
            </a:pPr>
            <a:r>
              <a:rPr lang="sl-SI" sz="1700" dirty="0">
                <a:solidFill>
                  <a:schemeClr val="bg2">
                    <a:lumMod val="50000"/>
                  </a:schemeClr>
                </a:solidFill>
              </a:rPr>
              <a:t>Stimulativno nagrajevanje raziskovalcev za sodelovanje v RRI projektih z gospodarstvom</a:t>
            </a:r>
          </a:p>
          <a:p>
            <a:pPr marL="742950" lvl="1" indent="-285750">
              <a:buFont typeface="Arial" panose="020B0604020202020204" pitchFamily="34" charset="0"/>
              <a:buChar char="•"/>
            </a:pPr>
            <a:r>
              <a:rPr lang="sl-SI" sz="1700" dirty="0">
                <a:solidFill>
                  <a:schemeClr val="bg2">
                    <a:lumMod val="50000"/>
                  </a:schemeClr>
                </a:solidFill>
              </a:rPr>
              <a:t>Podlaga za ustanavljanje start-up podjetij s strani javnih raziskovalnih organizacij</a:t>
            </a:r>
          </a:p>
          <a:p>
            <a:pPr marL="285750" indent="-285750">
              <a:buFont typeface="Arial" panose="020B0604020202020204" pitchFamily="34" charset="0"/>
              <a:buChar char="•"/>
            </a:pPr>
            <a:r>
              <a:rPr lang="sl-SI" sz="1700" b="1" dirty="0">
                <a:solidFill>
                  <a:schemeClr val="bg2">
                    <a:lumMod val="50000"/>
                  </a:schemeClr>
                </a:solidFill>
              </a:rPr>
              <a:t>Vpeljava novega modela upravljanja in povezovanja raziskovalnega in inovacijskega ekosistema</a:t>
            </a:r>
          </a:p>
          <a:p>
            <a:pPr marL="742950" lvl="1" indent="-285750">
              <a:buFont typeface="Arial" panose="020B0604020202020204" pitchFamily="34" charset="0"/>
              <a:buChar char="•"/>
            </a:pPr>
            <a:r>
              <a:rPr lang="sl-SI" sz="1700" dirty="0">
                <a:solidFill>
                  <a:schemeClr val="bg2">
                    <a:lumMod val="50000"/>
                  </a:schemeClr>
                </a:solidFill>
              </a:rPr>
              <a:t>Razvojni svet z ustrezno zastopanostjo gospodarske in znanstvenoraziskovalne sfere – strateški konsenz glede politik RRI, spremljanje izvajanja, predlaganje izhodišč in usmeritev Vladi RS</a:t>
            </a:r>
          </a:p>
          <a:p>
            <a:pPr marL="742950" lvl="1" indent="-285750">
              <a:buFont typeface="Arial" panose="020B0604020202020204" pitchFamily="34" charset="0"/>
              <a:buChar char="•"/>
            </a:pPr>
            <a:r>
              <a:rPr lang="sl-SI" sz="1700" dirty="0">
                <a:solidFill>
                  <a:schemeClr val="bg2">
                    <a:lumMod val="50000"/>
                  </a:schemeClr>
                </a:solidFill>
              </a:rPr>
              <a:t>Programski odbor s predstavniki MIZŠ, MGRT, MKGP, SVRK, ARRS, SPIRIT, SID banke bo zadolžen za usklajenost izvajanja na operativni ravni ter za pregled nad poročanjem in </a:t>
            </a:r>
            <a:r>
              <a:rPr lang="sl-SI" sz="1700" dirty="0" err="1">
                <a:solidFill>
                  <a:schemeClr val="bg2">
                    <a:lumMod val="50000"/>
                  </a:schemeClr>
                </a:solidFill>
              </a:rPr>
              <a:t>evalviranjem</a:t>
            </a:r>
            <a:r>
              <a:rPr lang="sl-SI" sz="1700" dirty="0">
                <a:solidFill>
                  <a:schemeClr val="bg2">
                    <a:lumMod val="50000"/>
                  </a:schemeClr>
                </a:solidFill>
              </a:rPr>
              <a:t>. Referenca na priporočila EK iz Poročila Krepitev inovacijskega ekosistema v Sloveniji (nosilec SPIRIT)</a:t>
            </a:r>
          </a:p>
          <a:p>
            <a:pPr marL="742950" lvl="1" indent="-285750">
              <a:buFont typeface="Arial" panose="020B0604020202020204" pitchFamily="34" charset="0"/>
              <a:buChar char="•"/>
            </a:pPr>
            <a:r>
              <a:rPr lang="sl-SI" sz="1700" dirty="0">
                <a:solidFill>
                  <a:schemeClr val="bg2">
                    <a:lumMod val="50000"/>
                  </a:schemeClr>
                </a:solidFill>
              </a:rPr>
              <a:t>Vzpostavitev sistema skupnega spremljanja in evalvacij politik na RRI ter povezanih politikah (izobraževanje, trg dela, podjetništvo)</a:t>
            </a:r>
          </a:p>
          <a:p>
            <a:pPr marL="742950" lvl="1" indent="-285750">
              <a:buFont typeface="Arial" panose="020B0604020202020204" pitchFamily="34" charset="0"/>
              <a:buChar char="•"/>
            </a:pPr>
            <a:r>
              <a:rPr lang="sl-SI" sz="1700" dirty="0">
                <a:solidFill>
                  <a:schemeClr val="bg2">
                    <a:lumMod val="50000"/>
                  </a:schemeClr>
                </a:solidFill>
              </a:rPr>
              <a:t>Okrepitev in optimizacija celotnega podpornega raziskovalno inovacijskega okolja</a:t>
            </a:r>
          </a:p>
          <a:p>
            <a:pPr marL="742950" lvl="1" indent="-285750">
              <a:buFont typeface="Arial" panose="020B0604020202020204" pitchFamily="34" charset="0"/>
              <a:buChar char="•"/>
            </a:pPr>
            <a:r>
              <a:rPr lang="sl-SI" sz="1700" dirty="0">
                <a:solidFill>
                  <a:schemeClr val="bg2">
                    <a:lumMod val="50000"/>
                  </a:schemeClr>
                </a:solidFill>
              </a:rPr>
              <a:t>Prenos izvajanja vseh javnih razpisov in pozivov na SPIRIT in ARRS (poenotenje načina izvajanja ter spremljanja ob ustrezni digitalizaciji postopkov) </a:t>
            </a:r>
          </a:p>
          <a:p>
            <a:pPr marL="285750" indent="-285750">
              <a:buFont typeface="Arial" panose="020B0604020202020204" pitchFamily="34" charset="0"/>
              <a:buChar char="•"/>
            </a:pPr>
            <a:r>
              <a:rPr lang="sl-SI" sz="1700" b="1" dirty="0">
                <a:solidFill>
                  <a:schemeClr val="bg2">
                    <a:lumMod val="50000"/>
                  </a:schemeClr>
                </a:solidFill>
              </a:rPr>
              <a:t>Krepitev kompetenc in kapacitet na Javni agenciji </a:t>
            </a:r>
            <a:r>
              <a:rPr lang="sl-SI" sz="1700" b="1">
                <a:solidFill>
                  <a:schemeClr val="bg2">
                    <a:lumMod val="50000"/>
                  </a:schemeClr>
                </a:solidFill>
              </a:rPr>
              <a:t>SPIRIT (15 </a:t>
            </a:r>
            <a:r>
              <a:rPr lang="sl-SI" sz="1700" b="1" dirty="0">
                <a:solidFill>
                  <a:schemeClr val="bg2">
                    <a:lumMod val="50000"/>
                  </a:schemeClr>
                </a:solidFill>
              </a:rPr>
              <a:t>zaposlitev)</a:t>
            </a:r>
          </a:p>
          <a:p>
            <a:pPr marL="285750" indent="-285750">
              <a:buFont typeface="Arial" panose="020B0604020202020204" pitchFamily="34" charset="0"/>
              <a:buChar char="•"/>
            </a:pPr>
            <a:r>
              <a:rPr lang="sl-SI" sz="1700" b="1" dirty="0">
                <a:solidFill>
                  <a:schemeClr val="bg2">
                    <a:lumMod val="50000"/>
                  </a:schemeClr>
                </a:solidFill>
              </a:rPr>
              <a:t>Okrepitev podpornega okolja na nacionalni ravni in v mednarodnem prostoru</a:t>
            </a:r>
          </a:p>
          <a:p>
            <a:pPr marL="285750" indent="-285750">
              <a:buFont typeface="Arial" panose="020B0604020202020204" pitchFamily="34" charset="0"/>
              <a:buChar char="•"/>
            </a:pPr>
            <a:endParaRPr lang="sl-SI" sz="1700" dirty="0">
              <a:solidFill>
                <a:schemeClr val="bg2">
                  <a:lumMod val="50000"/>
                </a:schemeClr>
              </a:solidFill>
            </a:endParaRPr>
          </a:p>
          <a:p>
            <a:pPr marL="285750" indent="-285750">
              <a:buFont typeface="Arial" panose="020B0604020202020204" pitchFamily="34" charset="0"/>
              <a:buChar char="•"/>
            </a:pPr>
            <a:endParaRPr lang="sl-SI" sz="1700" dirty="0">
              <a:solidFill>
                <a:schemeClr val="bg2">
                  <a:lumMod val="50000"/>
                </a:schemeClr>
              </a:solidFill>
            </a:endParaRPr>
          </a:p>
          <a:p>
            <a:endParaRPr lang="sl-SI" sz="1700" dirty="0">
              <a:solidFill>
                <a:schemeClr val="bg2">
                  <a:lumMod val="50000"/>
                </a:schemeClr>
              </a:solidFill>
            </a:endParaRPr>
          </a:p>
          <a:p>
            <a:pPr marL="285750" lvl="0" indent="-285750">
              <a:buFont typeface="Arial" panose="020B0604020202020204" pitchFamily="34" charset="0"/>
              <a:buChar char="•"/>
            </a:pPr>
            <a:endParaRPr lang="sl-SI" sz="1700" dirty="0">
              <a:solidFill>
                <a:schemeClr val="bg2">
                  <a:lumMod val="50000"/>
                </a:schemeClr>
              </a:solidFill>
              <a:effectLst/>
            </a:endParaRPr>
          </a:p>
          <a:p>
            <a:endParaRPr lang="sl-SI" sz="1700" kern="1200" dirty="0">
              <a:solidFill>
                <a:schemeClr val="bg2">
                  <a:lumMod val="50000"/>
                </a:schemeClr>
              </a:solidFill>
            </a:endParaRPr>
          </a:p>
          <a:p>
            <a:endParaRPr lang="sl-SI" sz="1700" kern="1200" dirty="0">
              <a:solidFill>
                <a:schemeClr val="bg2">
                  <a:lumMod val="50000"/>
                </a:schemeClr>
              </a:solidFill>
            </a:endParaRPr>
          </a:p>
        </p:txBody>
      </p:sp>
    </p:spTree>
    <p:extLst>
      <p:ext uri="{BB962C8B-B14F-4D97-AF65-F5344CB8AC3E}">
        <p14:creationId xmlns:p14="http://schemas.microsoft.com/office/powerpoint/2010/main" val="2184498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RAZISKAV, RAZVOJA IN INOVACIJ = 80 mio EUR</a:t>
            </a:r>
          </a:p>
        </p:txBody>
      </p:sp>
      <p:sp>
        <p:nvSpPr>
          <p:cNvPr id="14" name="Desna puščica s črticami 13"/>
          <p:cNvSpPr/>
          <p:nvPr/>
        </p:nvSpPr>
        <p:spPr>
          <a:xfrm>
            <a:off x="565934" y="590764"/>
            <a:ext cx="10906018" cy="1571948"/>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8" name="PoljeZBesedilom 7"/>
          <p:cNvSpPr txBox="1"/>
          <p:nvPr/>
        </p:nvSpPr>
        <p:spPr>
          <a:xfrm>
            <a:off x="4546316" y="1001729"/>
            <a:ext cx="3277456" cy="707886"/>
          </a:xfrm>
          <a:prstGeom prst="rect">
            <a:avLst/>
          </a:prstGeom>
          <a:noFill/>
        </p:spPr>
        <p:txBody>
          <a:bodyPr wrap="square" rtlCol="0">
            <a:spAutoFit/>
          </a:bodyPr>
          <a:lstStyle/>
          <a:p>
            <a:r>
              <a:rPr lang="sl-SI" sz="4000" b="1" dirty="0">
                <a:solidFill>
                  <a:srgbClr val="FF0000"/>
                </a:solidFill>
              </a:rPr>
              <a:t>Dve naložbi:</a:t>
            </a:r>
            <a:endParaRPr lang="sl-SI" sz="4000" b="1" kern="1200" dirty="0">
              <a:solidFill>
                <a:srgbClr val="FF0000"/>
              </a:solidFill>
            </a:endParaRPr>
          </a:p>
        </p:txBody>
      </p:sp>
      <p:sp>
        <p:nvSpPr>
          <p:cNvPr id="9" name="Diagram poteka: povezovalnik zunanje strani 8"/>
          <p:cNvSpPr/>
          <p:nvPr/>
        </p:nvSpPr>
        <p:spPr>
          <a:xfrm rot="10800000">
            <a:off x="1407555" y="1285190"/>
            <a:ext cx="4262067" cy="5063831"/>
          </a:xfrm>
          <a:prstGeom prst="flowChartOffpageConnector">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2" name="Diagram poteka: povezovalnik zunanje strani 11"/>
          <p:cNvSpPr/>
          <p:nvPr/>
        </p:nvSpPr>
        <p:spPr>
          <a:xfrm rot="10800000">
            <a:off x="6318607" y="1285192"/>
            <a:ext cx="4402475" cy="5063831"/>
          </a:xfrm>
          <a:prstGeom prst="flowChartOffpageConnector">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756881" y="2449278"/>
            <a:ext cx="3611366" cy="4139595"/>
          </a:xfrm>
          <a:prstGeom prst="rect">
            <a:avLst/>
          </a:prstGeom>
          <a:noFill/>
        </p:spPr>
        <p:txBody>
          <a:bodyPr wrap="square" rtlCol="0">
            <a:spAutoFit/>
          </a:bodyPr>
          <a:lstStyle/>
          <a:p>
            <a:pPr algn="ctr"/>
            <a:r>
              <a:rPr lang="sl-SI" sz="2500" b="1" u="sng" dirty="0">
                <a:solidFill>
                  <a:schemeClr val="tx1">
                    <a:lumMod val="65000"/>
                    <a:lumOff val="35000"/>
                  </a:schemeClr>
                </a:solidFill>
              </a:rPr>
              <a:t>Naložba 1:</a:t>
            </a:r>
          </a:p>
          <a:p>
            <a:pPr algn="ctr"/>
            <a:r>
              <a:rPr lang="sl-SI" sz="2300" b="1" dirty="0">
                <a:solidFill>
                  <a:schemeClr val="tx1">
                    <a:lumMod val="65000"/>
                    <a:lumOff val="35000"/>
                  </a:schemeClr>
                </a:solidFill>
              </a:rPr>
              <a:t>JAVNI RAZPIS ZA SOFINANCIRANJE PROJEKTOV ZA SPODBUJANJE PODJETNIŠKIH RRI VLAGANJ NA LESTVICI TRL 6-8 </a:t>
            </a:r>
          </a:p>
          <a:p>
            <a:pPr algn="ctr"/>
            <a:endParaRPr lang="sl-SI" sz="2500" b="1" dirty="0">
              <a:solidFill>
                <a:schemeClr val="tx1">
                  <a:lumMod val="65000"/>
                  <a:lumOff val="35000"/>
                </a:schemeClr>
              </a:solidFill>
            </a:endParaRPr>
          </a:p>
          <a:p>
            <a:pPr algn="ctr"/>
            <a:r>
              <a:rPr lang="sl-SI" sz="2500" b="1" dirty="0">
                <a:solidFill>
                  <a:schemeClr val="tx1">
                    <a:lumMod val="65000"/>
                    <a:lumOff val="35000"/>
                  </a:schemeClr>
                </a:solidFill>
              </a:rPr>
              <a:t> </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5" name="PoljeZBesedilom 14"/>
          <p:cNvSpPr txBox="1"/>
          <p:nvPr/>
        </p:nvSpPr>
        <p:spPr>
          <a:xfrm>
            <a:off x="7150812" y="2531115"/>
            <a:ext cx="2943548" cy="3170099"/>
          </a:xfrm>
          <a:prstGeom prst="rect">
            <a:avLst/>
          </a:prstGeom>
          <a:noFill/>
        </p:spPr>
        <p:txBody>
          <a:bodyPr wrap="square" rtlCol="0">
            <a:spAutoFit/>
          </a:bodyPr>
          <a:lstStyle/>
          <a:p>
            <a:pPr algn="ctr"/>
            <a:r>
              <a:rPr lang="sl-SI" sz="2500" b="1" u="sng" dirty="0">
                <a:solidFill>
                  <a:schemeClr val="tx1">
                    <a:lumMod val="65000"/>
                    <a:lumOff val="35000"/>
                  </a:schemeClr>
                </a:solidFill>
              </a:rPr>
              <a:t>Naložba 2:</a:t>
            </a:r>
          </a:p>
          <a:p>
            <a:pPr algn="ctr"/>
            <a:r>
              <a:rPr lang="sl-SI" sz="2500" b="1" dirty="0">
                <a:solidFill>
                  <a:schemeClr val="tx1">
                    <a:lumMod val="65000"/>
                    <a:lumOff val="35000"/>
                  </a:schemeClr>
                </a:solidFill>
              </a:rPr>
              <a:t>JAVNI RAZPIS ZA SOFINANCIRANJE INVESTICIJ V RRI - DEMONSTRACIJSKE IN PILOTNE PROJEKTE</a:t>
            </a: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2265449" y="5604253"/>
            <a:ext cx="2758611" cy="707886"/>
          </a:xfrm>
          <a:prstGeom prst="rect">
            <a:avLst/>
          </a:prstGeom>
          <a:noFill/>
        </p:spPr>
        <p:txBody>
          <a:bodyPr wrap="square" rtlCol="0">
            <a:spAutoFit/>
          </a:bodyPr>
          <a:lstStyle/>
          <a:p>
            <a:r>
              <a:rPr lang="sl-SI" sz="4000" b="1" dirty="0">
                <a:solidFill>
                  <a:srgbClr val="FF0000"/>
                </a:solidFill>
              </a:rPr>
              <a:t>45 mio EUR</a:t>
            </a:r>
            <a:endParaRPr lang="sl-SI" sz="4000" kern="1200" dirty="0">
              <a:solidFill>
                <a:srgbClr val="FF0000"/>
              </a:solidFill>
            </a:endParaRPr>
          </a:p>
        </p:txBody>
      </p:sp>
      <p:sp>
        <p:nvSpPr>
          <p:cNvPr id="19" name="PoljeZBesedilom 18"/>
          <p:cNvSpPr txBox="1"/>
          <p:nvPr/>
        </p:nvSpPr>
        <p:spPr>
          <a:xfrm>
            <a:off x="7222730" y="5604253"/>
            <a:ext cx="2758611" cy="707886"/>
          </a:xfrm>
          <a:prstGeom prst="rect">
            <a:avLst/>
          </a:prstGeom>
          <a:noFill/>
        </p:spPr>
        <p:txBody>
          <a:bodyPr wrap="square" rtlCol="0">
            <a:spAutoFit/>
          </a:bodyPr>
          <a:lstStyle/>
          <a:p>
            <a:r>
              <a:rPr lang="sl-SI" sz="4000" b="1" dirty="0">
                <a:solidFill>
                  <a:srgbClr val="FF0000"/>
                </a:solidFill>
              </a:rPr>
              <a:t>30 mio EUR</a:t>
            </a:r>
            <a:endParaRPr lang="sl-SI" sz="4000" kern="1200" dirty="0">
              <a:solidFill>
                <a:srgbClr val="FF0000"/>
              </a:solidFill>
            </a:endParaRPr>
          </a:p>
        </p:txBody>
      </p:sp>
    </p:spTree>
    <p:extLst>
      <p:ext uri="{BB962C8B-B14F-4D97-AF65-F5344CB8AC3E}">
        <p14:creationId xmlns:p14="http://schemas.microsoft.com/office/powerpoint/2010/main" val="3535059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94533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RAZISKAV, RAZVOJA IN INOVACIJ = 80 mio EUR</a:t>
            </a:r>
          </a:p>
        </p:txBody>
      </p:sp>
      <p:sp>
        <p:nvSpPr>
          <p:cNvPr id="9" name="Diagram poteka: povezovalnik zunanje strani 8"/>
          <p:cNvSpPr/>
          <p:nvPr/>
        </p:nvSpPr>
        <p:spPr>
          <a:xfrm rot="10800000">
            <a:off x="955490" y="986319"/>
            <a:ext cx="3061705" cy="5835721"/>
          </a:xfrm>
          <a:prstGeom prst="flowChartOffpageConnector">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955489" y="2948683"/>
            <a:ext cx="3061705" cy="3939540"/>
          </a:xfrm>
          <a:prstGeom prst="rect">
            <a:avLst/>
          </a:prstGeom>
          <a:solidFill>
            <a:schemeClr val="accent2">
              <a:lumMod val="40000"/>
              <a:lumOff val="60000"/>
            </a:schemeClr>
          </a:solidFill>
        </p:spPr>
        <p:txBody>
          <a:bodyPr wrap="square" rtlCol="0">
            <a:spAutoFit/>
          </a:bodyPr>
          <a:lstStyle/>
          <a:p>
            <a:pPr algn="ctr"/>
            <a:r>
              <a:rPr lang="sl-SI" sz="2500" b="1" u="sng" dirty="0">
                <a:solidFill>
                  <a:schemeClr val="tx1">
                    <a:lumMod val="65000"/>
                    <a:lumOff val="35000"/>
                  </a:schemeClr>
                </a:solidFill>
              </a:rPr>
              <a:t>Naložba 1:</a:t>
            </a:r>
          </a:p>
          <a:p>
            <a:pPr algn="ctr"/>
            <a:r>
              <a:rPr lang="sl-SI" sz="2500" b="1" dirty="0">
                <a:solidFill>
                  <a:schemeClr val="tx1">
                    <a:lumMod val="65000"/>
                    <a:lumOff val="35000"/>
                  </a:schemeClr>
                </a:solidFill>
              </a:rPr>
              <a:t>JR  ZA SOFINANCIRANJE PROJEKTOV ZA SPODBUJANJE PODJETNIŠKIH RRI VLAGANJ NA LESTVICI TRL 6-8 </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7" y="6143946"/>
            <a:ext cx="2712376" cy="707886"/>
          </a:xfrm>
          <a:prstGeom prst="rect">
            <a:avLst/>
          </a:prstGeom>
          <a:noFill/>
        </p:spPr>
        <p:txBody>
          <a:bodyPr wrap="square" rtlCol="0">
            <a:spAutoFit/>
          </a:bodyPr>
          <a:lstStyle/>
          <a:p>
            <a:r>
              <a:rPr lang="sl-SI" sz="4000" b="1" dirty="0">
                <a:solidFill>
                  <a:srgbClr val="FF0000"/>
                </a:solidFill>
              </a:rPr>
              <a:t>45</a:t>
            </a:r>
            <a:r>
              <a:rPr lang="sl-SI" sz="4000" b="1" dirty="0">
                <a:solidFill>
                  <a:schemeClr val="accent4"/>
                </a:solidFill>
              </a:rPr>
              <a:t> </a:t>
            </a:r>
            <a:r>
              <a:rPr lang="sl-SI" sz="4000" b="1" dirty="0">
                <a:solidFill>
                  <a:srgbClr val="FF0000"/>
                </a:solidFill>
              </a:rPr>
              <a:t>mio</a:t>
            </a:r>
            <a:r>
              <a:rPr lang="sl-SI" sz="4000" b="1" dirty="0">
                <a:solidFill>
                  <a:schemeClr val="accent4"/>
                </a:solidFill>
              </a:rPr>
              <a:t> </a:t>
            </a:r>
            <a:r>
              <a:rPr lang="sl-SI" sz="4000" b="1" dirty="0">
                <a:solidFill>
                  <a:srgbClr val="FF0000"/>
                </a:solidFill>
              </a:rPr>
              <a:t>EUR</a:t>
            </a:r>
            <a:endParaRPr lang="sl-SI" sz="4000" kern="1200" dirty="0">
              <a:solidFill>
                <a:srgbClr val="FF0000"/>
              </a:solidFill>
            </a:endParaRPr>
          </a:p>
        </p:txBody>
      </p:sp>
      <p:sp>
        <p:nvSpPr>
          <p:cNvPr id="6" name="Desna puščica 5"/>
          <p:cNvSpPr/>
          <p:nvPr/>
        </p:nvSpPr>
        <p:spPr>
          <a:xfrm rot="2667932">
            <a:off x="238590" y="1955437"/>
            <a:ext cx="1591485" cy="866572"/>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1500" b="1" dirty="0">
                <a:ln>
                  <a:solidFill>
                    <a:schemeClr val="accent1">
                      <a:lumMod val="40000"/>
                      <a:lumOff val="60000"/>
                    </a:schemeClr>
                  </a:solidFill>
                </a:ln>
                <a:solidFill>
                  <a:schemeClr val="bg1"/>
                </a:solidFill>
              </a:rPr>
              <a:t>Izvajal bo: SPIRIT</a:t>
            </a:r>
          </a:p>
        </p:txBody>
      </p:sp>
      <p:sp>
        <p:nvSpPr>
          <p:cNvPr id="7" name="PoljeZBesedilom 6"/>
          <p:cNvSpPr txBox="1"/>
          <p:nvPr/>
        </p:nvSpPr>
        <p:spPr>
          <a:xfrm>
            <a:off x="3656600" y="1047964"/>
            <a:ext cx="7978884" cy="6463308"/>
          </a:xfrm>
          <a:prstGeom prst="rect">
            <a:avLst/>
          </a:prstGeom>
          <a:noFill/>
        </p:spPr>
        <p:txBody>
          <a:bodyPr wrap="square" rtlCol="0">
            <a:spAutoFit/>
          </a:bodyPr>
          <a:lstStyle/>
          <a:p>
            <a:pPr marL="285750" indent="-285750">
              <a:buFont typeface="Arial" panose="020B0604020202020204" pitchFamily="34" charset="0"/>
              <a:buChar char="•"/>
            </a:pPr>
            <a:r>
              <a:rPr lang="sl-SI" b="1" dirty="0">
                <a:solidFill>
                  <a:schemeClr val="bg2">
                    <a:lumMod val="50000"/>
                  </a:schemeClr>
                </a:solidFill>
              </a:rPr>
              <a:t>Prijavitelji:</a:t>
            </a:r>
            <a:r>
              <a:rPr lang="sl-SI" dirty="0">
                <a:solidFill>
                  <a:schemeClr val="bg2">
                    <a:lumMod val="50000"/>
                  </a:schemeClr>
                </a:solidFill>
              </a:rPr>
              <a:t> podjetja (MSP in velika) in </a:t>
            </a:r>
            <a:r>
              <a:rPr lang="pl-PL" dirty="0">
                <a:solidFill>
                  <a:schemeClr val="bg2">
                    <a:lumMod val="50000"/>
                  </a:schemeClr>
                </a:solidFill>
              </a:rPr>
              <a:t>konzorciji podjetij in raziskovalnih organizacij.</a:t>
            </a:r>
            <a:r>
              <a:rPr lang="sl-SI" dirty="0">
                <a:solidFill>
                  <a:schemeClr val="bg2">
                    <a:lumMod val="50000"/>
                  </a:schemeClr>
                </a:solidFill>
              </a:rPr>
              <a:t> Podprli bomo predvidoma 95 raziskovalno razvojnih projektov.</a:t>
            </a:r>
          </a:p>
          <a:p>
            <a:pPr marL="28575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r>
              <a:rPr lang="sl-SI" b="1" dirty="0">
                <a:solidFill>
                  <a:schemeClr val="bg2">
                    <a:lumMod val="50000"/>
                  </a:schemeClr>
                </a:solidFill>
              </a:rPr>
              <a:t>Podprli bomo razvoj novih ali izboljšanih proizvodov, procesov ali storitev z visoko dodano vrednostjo in s visokim potencialom komercializacije. S tem bodo podprti projekti prispevali k povečanju produktivnosti (tudi snovne in energetske produktivnosti) in konkurenčnosti gospodarstva.</a:t>
            </a:r>
          </a:p>
          <a:p>
            <a:endParaRPr lang="sl-SI" b="1" dirty="0">
              <a:solidFill>
                <a:schemeClr val="bg2">
                  <a:lumMod val="50000"/>
                </a:schemeClr>
              </a:solidFill>
            </a:endParaRPr>
          </a:p>
          <a:p>
            <a:pPr marL="285750" indent="-285750">
              <a:buFont typeface="Arial" panose="020B0604020202020204" pitchFamily="34" charset="0"/>
              <a:buChar char="•"/>
            </a:pPr>
            <a:r>
              <a:rPr lang="sl-SI" b="1" dirty="0">
                <a:solidFill>
                  <a:schemeClr val="bg2">
                    <a:lumMod val="50000"/>
                  </a:schemeClr>
                </a:solidFill>
              </a:rPr>
              <a:t>Upravičeni stroški: </a:t>
            </a:r>
          </a:p>
          <a:p>
            <a:pPr marL="742950" lvl="1" indent="-285750">
              <a:buFont typeface="Arial" panose="020B0604020202020204" pitchFamily="34" charset="0"/>
              <a:buChar char="•"/>
            </a:pPr>
            <a:r>
              <a:rPr lang="sl-SI" dirty="0">
                <a:solidFill>
                  <a:schemeClr val="bg2">
                    <a:lumMod val="50000"/>
                  </a:schemeClr>
                </a:solidFill>
              </a:rPr>
              <a:t>Stroški osebja (raziskovalci, strokovni in tehnični sodelavci po Standardni lestvici stroška na enoto - izračun cene ekvivalenta polne zaposlitve Javne agencije za raziskovalno dejavnost Republike Slovenije)</a:t>
            </a:r>
          </a:p>
          <a:p>
            <a:pPr marL="742950" lvl="1" indent="-285750">
              <a:buFont typeface="Arial" panose="020B0604020202020204" pitchFamily="34" charset="0"/>
              <a:buChar char="•"/>
            </a:pPr>
            <a:r>
              <a:rPr lang="sl-SI" dirty="0">
                <a:solidFill>
                  <a:schemeClr val="bg2">
                    <a:lumMod val="50000"/>
                  </a:schemeClr>
                </a:solidFill>
              </a:rPr>
              <a:t>Stroški storitev zunanjih izvajalcev.</a:t>
            </a:r>
          </a:p>
          <a:p>
            <a:pPr marL="742950" lvl="1" indent="-285750">
              <a:buFont typeface="Arial" panose="020B0604020202020204" pitchFamily="34" charset="0"/>
              <a:buChar char="•"/>
            </a:pPr>
            <a:r>
              <a:rPr lang="sl-SI" dirty="0">
                <a:solidFill>
                  <a:schemeClr val="bg2">
                    <a:lumMod val="50000"/>
                  </a:schemeClr>
                </a:solidFill>
              </a:rPr>
              <a:t>Investicije v neopredmetena sredstva (stroški znanja in patentov).</a:t>
            </a:r>
          </a:p>
          <a:p>
            <a:pPr marL="742950" lvl="1" indent="-285750">
              <a:buFont typeface="Arial" panose="020B0604020202020204" pitchFamily="34" charset="0"/>
              <a:buChar char="•"/>
            </a:pPr>
            <a:r>
              <a:rPr lang="sl-SI" dirty="0">
                <a:solidFill>
                  <a:schemeClr val="bg2">
                    <a:lumMod val="50000"/>
                  </a:schemeClr>
                </a:solidFill>
              </a:rPr>
              <a:t>Stroški nakupa in/ali amortizacije raziskovalno, razvojne opreme.</a:t>
            </a:r>
          </a:p>
          <a:p>
            <a:pPr marL="742950" lvl="1" indent="-285750">
              <a:buFont typeface="Arial" panose="020B0604020202020204" pitchFamily="34" charset="0"/>
              <a:buChar char="•"/>
            </a:pPr>
            <a:r>
              <a:rPr lang="sl-SI" dirty="0">
                <a:solidFill>
                  <a:schemeClr val="bg2">
                    <a:lumMod val="50000"/>
                  </a:schemeClr>
                </a:solidFill>
              </a:rPr>
              <a:t>Posredni stroški v okviru dodatnih režijskih stroškov in drugih stroškov poslovanja, vključno s stroški materiala, zalog in podobnih izdelkov, ki so nastali kot posledica izvajanja RRI projekta v višini do 15 % upravičenih neposrednih stroškov plač in povračil v zvezi z delom za osebje. </a:t>
            </a:r>
          </a:p>
          <a:p>
            <a:pPr marL="285750" indent="-285750">
              <a:buFont typeface="Arial" panose="020B0604020202020204" pitchFamily="34" charset="0"/>
              <a:buChar char="•"/>
            </a:pPr>
            <a:endParaRPr lang="sl-SI" dirty="0">
              <a:solidFill>
                <a:schemeClr val="bg2">
                  <a:lumMod val="50000"/>
                </a:schemeClr>
              </a:solidFill>
            </a:endParaRPr>
          </a:p>
          <a:p>
            <a:pPr marL="285750" lvl="0" indent="-285750" fontAlgn="base" hangingPunct="0">
              <a:buFont typeface="Arial" panose="020B0604020202020204" pitchFamily="34" charset="0"/>
              <a:buChar char="•"/>
            </a:pPr>
            <a:endParaRPr lang="sl-SI" dirty="0">
              <a:solidFill>
                <a:schemeClr val="bg2">
                  <a:lumMod val="50000"/>
                </a:schemeClr>
              </a:solidFill>
            </a:endParaRPr>
          </a:p>
          <a:p>
            <a:endParaRPr lang="sl-SI" b="1" dirty="0"/>
          </a:p>
          <a:p>
            <a:endParaRPr lang="sl-SI" sz="1800" kern="1200" dirty="0">
              <a:solidFill>
                <a:schemeClr val="bg2">
                  <a:lumMod val="50000"/>
                </a:schemeClr>
              </a:solidFill>
              <a:latin typeface="+mn-lt"/>
              <a:ea typeface="+mn-ea"/>
              <a:cs typeface="+mn-cs"/>
            </a:endParaRPr>
          </a:p>
        </p:txBody>
      </p:sp>
      <p:sp>
        <p:nvSpPr>
          <p:cNvPr id="4" name="Desna puščica 3"/>
          <p:cNvSpPr/>
          <p:nvPr/>
        </p:nvSpPr>
        <p:spPr>
          <a:xfrm rot="2712477">
            <a:off x="1377994" y="1373016"/>
            <a:ext cx="2421391" cy="146397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OBJAVA:</a:t>
            </a:r>
            <a:r>
              <a:rPr lang="sl-SI" b="1" dirty="0">
                <a:solidFill>
                  <a:srgbClr val="00B050"/>
                </a:solidFill>
              </a:rPr>
              <a:t> </a:t>
            </a:r>
            <a:r>
              <a:rPr lang="sl-SI" b="1" dirty="0">
                <a:solidFill>
                  <a:schemeClr val="bg1"/>
                </a:solidFill>
              </a:rPr>
              <a:t>Q3</a:t>
            </a:r>
            <a:r>
              <a:rPr lang="sl-SI" b="1" dirty="0">
                <a:solidFill>
                  <a:srgbClr val="00B050"/>
                </a:solidFill>
              </a:rPr>
              <a:t> </a:t>
            </a:r>
            <a:r>
              <a:rPr lang="sl-SI" b="1" dirty="0">
                <a:solidFill>
                  <a:schemeClr val="bg1"/>
                </a:solidFill>
              </a:rPr>
              <a:t>2022  (2 roka)</a:t>
            </a:r>
          </a:p>
        </p:txBody>
      </p:sp>
    </p:spTree>
    <p:extLst>
      <p:ext uri="{BB962C8B-B14F-4D97-AF65-F5344CB8AC3E}">
        <p14:creationId xmlns:p14="http://schemas.microsoft.com/office/powerpoint/2010/main" val="3726607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94533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RAZISKAV, RAZVOJA IN INOVACIJ = 80 mio EUR</a:t>
            </a:r>
          </a:p>
        </p:txBody>
      </p:sp>
      <p:sp>
        <p:nvSpPr>
          <p:cNvPr id="9" name="Diagram poteka: povezovalnik zunanje strani 8"/>
          <p:cNvSpPr/>
          <p:nvPr/>
        </p:nvSpPr>
        <p:spPr>
          <a:xfrm rot="10800000">
            <a:off x="955490" y="986319"/>
            <a:ext cx="3061705" cy="5835721"/>
          </a:xfrm>
          <a:prstGeom prst="flowChartOffpageConnector">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955489" y="2537717"/>
            <a:ext cx="2979513" cy="3939540"/>
          </a:xfrm>
          <a:prstGeom prst="rect">
            <a:avLst/>
          </a:prstGeom>
          <a:solidFill>
            <a:schemeClr val="accent2">
              <a:lumMod val="40000"/>
              <a:lumOff val="60000"/>
            </a:schemeClr>
          </a:solidFill>
        </p:spPr>
        <p:txBody>
          <a:bodyPr wrap="square" rtlCol="0">
            <a:spAutoFit/>
          </a:bodyPr>
          <a:lstStyle/>
          <a:p>
            <a:pPr algn="ctr"/>
            <a:r>
              <a:rPr lang="sl-SI" sz="2500" b="1" u="sng" dirty="0">
                <a:solidFill>
                  <a:schemeClr val="tx1">
                    <a:lumMod val="65000"/>
                    <a:lumOff val="35000"/>
                  </a:schemeClr>
                </a:solidFill>
              </a:rPr>
              <a:t>Naložba 1:</a:t>
            </a:r>
          </a:p>
          <a:p>
            <a:pPr algn="ctr"/>
            <a:r>
              <a:rPr lang="sl-SI" sz="2500" b="1" dirty="0">
                <a:solidFill>
                  <a:schemeClr val="tx1">
                    <a:lumMod val="65000"/>
                    <a:lumOff val="35000"/>
                  </a:schemeClr>
                </a:solidFill>
              </a:rPr>
              <a:t>JR  ZA SOFINANCIRANJE PROJEKTOV ZA SPODBUJANJE PODJETNIŠKIH RRI VLAGANJ NA LESTVICI TRL 6-8 </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7" y="6143946"/>
            <a:ext cx="2712376" cy="707886"/>
          </a:xfrm>
          <a:prstGeom prst="rect">
            <a:avLst/>
          </a:prstGeom>
          <a:noFill/>
        </p:spPr>
        <p:txBody>
          <a:bodyPr wrap="square" rtlCol="0">
            <a:spAutoFit/>
          </a:bodyPr>
          <a:lstStyle/>
          <a:p>
            <a:r>
              <a:rPr lang="sl-SI" sz="4000" b="1" dirty="0">
                <a:solidFill>
                  <a:srgbClr val="FF0000"/>
                </a:solidFill>
              </a:rPr>
              <a:t>45</a:t>
            </a:r>
            <a:r>
              <a:rPr lang="sl-SI" sz="4000" b="1" dirty="0">
                <a:solidFill>
                  <a:schemeClr val="accent4"/>
                </a:solidFill>
              </a:rPr>
              <a:t> </a:t>
            </a:r>
            <a:r>
              <a:rPr lang="sl-SI" sz="4000" b="1" dirty="0">
                <a:solidFill>
                  <a:srgbClr val="FF0000"/>
                </a:solidFill>
              </a:rPr>
              <a:t>mio</a:t>
            </a:r>
            <a:r>
              <a:rPr lang="sl-SI" sz="4000" b="1" dirty="0">
                <a:solidFill>
                  <a:schemeClr val="accent4"/>
                </a:solidFill>
              </a:rPr>
              <a:t> </a:t>
            </a:r>
            <a:r>
              <a:rPr lang="sl-SI" sz="4000" b="1" dirty="0">
                <a:solidFill>
                  <a:srgbClr val="FF0000"/>
                </a:solidFill>
              </a:rPr>
              <a:t>EUR</a:t>
            </a:r>
            <a:endParaRPr lang="sl-SI" sz="4000" kern="1200" dirty="0">
              <a:solidFill>
                <a:srgbClr val="FF0000"/>
              </a:solidFill>
            </a:endParaRPr>
          </a:p>
        </p:txBody>
      </p:sp>
      <p:sp>
        <p:nvSpPr>
          <p:cNvPr id="7" name="PoljeZBesedilom 6"/>
          <p:cNvSpPr txBox="1"/>
          <p:nvPr/>
        </p:nvSpPr>
        <p:spPr>
          <a:xfrm>
            <a:off x="3656600" y="2059970"/>
            <a:ext cx="8514852" cy="4247317"/>
          </a:xfrm>
          <a:prstGeom prst="rect">
            <a:avLst/>
          </a:prstGeom>
          <a:noFill/>
        </p:spPr>
        <p:txBody>
          <a:bodyPr wrap="square" rtlCol="0">
            <a:spAutoFit/>
          </a:bodyPr>
          <a:lstStyle/>
          <a:p>
            <a:pPr marL="285750" lvl="0" indent="-285750" fontAlgn="base" hangingPunct="0">
              <a:buFont typeface="Arial" panose="020B0604020202020204" pitchFamily="34" charset="0"/>
              <a:buChar char="•"/>
            </a:pPr>
            <a:r>
              <a:rPr lang="sl-SI" b="1" dirty="0">
                <a:solidFill>
                  <a:schemeClr val="bg2">
                    <a:lumMod val="50000"/>
                  </a:schemeClr>
                </a:solidFill>
              </a:rPr>
              <a:t>Višina subvencije: </a:t>
            </a:r>
            <a:r>
              <a:rPr lang="sl-SI" dirty="0">
                <a:solidFill>
                  <a:schemeClr val="bg2">
                    <a:lumMod val="50000"/>
                  </a:schemeClr>
                </a:solidFill>
              </a:rPr>
              <a:t>do 500.000 EU EUR / projekt, pri čemer bo sofinanciranje v skladu s pravili državnih pomoči (v odvisnosti od velikosti podjetja in glede na vrsto raziskave in sicer med 25% in 50%)</a:t>
            </a:r>
          </a:p>
          <a:p>
            <a:pPr marL="285750" lvl="0" indent="-285750" fontAlgn="base" hangingPunct="0">
              <a:buFont typeface="Arial" panose="020B0604020202020204" pitchFamily="34" charset="0"/>
              <a:buChar char="•"/>
            </a:pPr>
            <a:endParaRPr lang="sl-SI" dirty="0">
              <a:solidFill>
                <a:schemeClr val="bg2">
                  <a:lumMod val="50000"/>
                </a:schemeClr>
              </a:solidFill>
            </a:endParaRPr>
          </a:p>
          <a:p>
            <a:pPr marL="285750" lvl="0" indent="-285750" fontAlgn="base" hangingPunct="0">
              <a:buFont typeface="Arial" panose="020B0604020202020204" pitchFamily="34" charset="0"/>
              <a:buChar char="•"/>
            </a:pPr>
            <a:r>
              <a:rPr lang="sl-SI" b="1" dirty="0">
                <a:solidFill>
                  <a:schemeClr val="bg2">
                    <a:lumMod val="50000"/>
                  </a:schemeClr>
                </a:solidFill>
              </a:rPr>
              <a:t>Shema državnih pomoči: </a:t>
            </a:r>
            <a:r>
              <a:rPr lang="sl-SI" dirty="0">
                <a:solidFill>
                  <a:schemeClr val="bg2">
                    <a:lumMod val="50000"/>
                  </a:schemeClr>
                </a:solidFill>
              </a:rPr>
              <a:t>RRI shema (plače) </a:t>
            </a:r>
            <a:endParaRPr lang="sl-SI" b="1" dirty="0">
              <a:solidFill>
                <a:schemeClr val="bg2">
                  <a:lumMod val="50000"/>
                </a:schemeClr>
              </a:solidFill>
            </a:endParaRPr>
          </a:p>
          <a:p>
            <a:pPr marL="285750" lvl="0" indent="-285750" fontAlgn="base" hangingPunct="0">
              <a:buFont typeface="Arial" panose="020B0604020202020204" pitchFamily="34" charset="0"/>
              <a:buChar char="•"/>
            </a:pPr>
            <a:endParaRPr lang="sl-SI" b="1" dirty="0">
              <a:solidFill>
                <a:schemeClr val="bg2">
                  <a:lumMod val="50000"/>
                </a:schemeClr>
              </a:solidFill>
            </a:endParaRPr>
          </a:p>
          <a:p>
            <a:pPr marL="285750" lvl="0" indent="-285750" fontAlgn="base" hangingPunct="0">
              <a:buFont typeface="Arial" panose="020B0604020202020204" pitchFamily="34" charset="0"/>
              <a:buChar char="•"/>
            </a:pPr>
            <a:r>
              <a:rPr lang="sl-SI" b="1" dirty="0">
                <a:solidFill>
                  <a:schemeClr val="bg2">
                    <a:lumMod val="50000"/>
                  </a:schemeClr>
                </a:solidFill>
              </a:rPr>
              <a:t>Trajanje projektov: </a:t>
            </a:r>
            <a:r>
              <a:rPr lang="sl-SI" dirty="0">
                <a:solidFill>
                  <a:schemeClr val="bg2">
                    <a:lumMod val="50000"/>
                  </a:schemeClr>
                </a:solidFill>
              </a:rPr>
              <a:t>do 3 leta</a:t>
            </a:r>
          </a:p>
          <a:p>
            <a:pPr marL="28575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r>
              <a:rPr lang="sl-SI" dirty="0">
                <a:solidFill>
                  <a:schemeClr val="bg2">
                    <a:lumMod val="50000"/>
                  </a:schemeClr>
                </a:solidFill>
              </a:rPr>
              <a:t>Osredotočenost na krožno gospodarstvo, sposobnost upravičenca (upravičencev v konzorciju), tehnološko odličnost, inovativnost in tržni potencial, terminski plan, rezultati z vidika vpliva na okolje tehnološko nevtralni na ravni njihove aplikacije, prispevek k prehodu v krožno gospodarstvo, itd.</a:t>
            </a:r>
          </a:p>
          <a:p>
            <a:pPr marL="285750" lvl="0" indent="-285750" fontAlgn="base" hangingPunct="0">
              <a:buFont typeface="Arial" panose="020B0604020202020204" pitchFamily="34" charset="0"/>
              <a:buChar char="•"/>
            </a:pPr>
            <a:endParaRPr lang="sl-SI" dirty="0">
              <a:solidFill>
                <a:schemeClr val="bg2">
                  <a:lumMod val="50000"/>
                </a:schemeClr>
              </a:solidFill>
            </a:endParaRPr>
          </a:p>
          <a:p>
            <a:endParaRPr lang="sl-SI" b="1" dirty="0"/>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1654764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94533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RAZISKAV, RAZVOJA IN INOVACIJ = 80 mio EUR</a:t>
            </a:r>
          </a:p>
        </p:txBody>
      </p:sp>
      <p:sp>
        <p:nvSpPr>
          <p:cNvPr id="9" name="Diagram poteka: povezovalnik zunanje strani 8"/>
          <p:cNvSpPr/>
          <p:nvPr/>
        </p:nvSpPr>
        <p:spPr>
          <a:xfrm rot="10800000">
            <a:off x="955490" y="986319"/>
            <a:ext cx="3061705" cy="5835721"/>
          </a:xfrm>
          <a:prstGeom prst="flowChartOffpageConnector">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955489" y="2948683"/>
            <a:ext cx="3061705" cy="3939540"/>
          </a:xfrm>
          <a:prstGeom prst="rect">
            <a:avLst/>
          </a:prstGeom>
          <a:solidFill>
            <a:schemeClr val="accent2">
              <a:lumMod val="40000"/>
              <a:lumOff val="60000"/>
            </a:schemeClr>
          </a:solidFill>
        </p:spPr>
        <p:txBody>
          <a:bodyPr wrap="square" rtlCol="0">
            <a:spAutoFit/>
          </a:bodyPr>
          <a:lstStyle/>
          <a:p>
            <a:pPr algn="ctr"/>
            <a:r>
              <a:rPr lang="sl-SI" sz="2500" b="1" u="sng" dirty="0">
                <a:solidFill>
                  <a:schemeClr val="tx1">
                    <a:lumMod val="65000"/>
                    <a:lumOff val="35000"/>
                  </a:schemeClr>
                </a:solidFill>
              </a:rPr>
              <a:t>Naložba 2:</a:t>
            </a:r>
          </a:p>
          <a:p>
            <a:pPr algn="ctr"/>
            <a:r>
              <a:rPr lang="sl-SI" sz="2500" b="1" dirty="0">
                <a:solidFill>
                  <a:schemeClr val="tx1">
                    <a:lumMod val="65000"/>
                    <a:lumOff val="35000"/>
                  </a:schemeClr>
                </a:solidFill>
              </a:rPr>
              <a:t>JR za SOFINANCIRANJE INVESTICIJ V RRI - DEMONSTRACIJSKE IN PILOTNE PROJEKTE  </a:t>
            </a:r>
          </a:p>
          <a:p>
            <a:pPr algn="ctr"/>
            <a:endParaRPr lang="sl-SI" sz="2500" b="1" dirty="0">
              <a:solidFill>
                <a:schemeClr val="tx1">
                  <a:lumMod val="65000"/>
                  <a:lumOff val="35000"/>
                </a:schemeClr>
              </a:solidFill>
            </a:endParaRPr>
          </a:p>
          <a:p>
            <a:pPr algn="ctr"/>
            <a:endParaRPr lang="sl-SI" sz="2500" b="1" dirty="0">
              <a:solidFill>
                <a:schemeClr val="tx1">
                  <a:lumMod val="65000"/>
                  <a:lumOff val="35000"/>
                </a:schemeClr>
              </a:solidFill>
            </a:endParaRP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7" y="6143946"/>
            <a:ext cx="2712376" cy="707886"/>
          </a:xfrm>
          <a:prstGeom prst="rect">
            <a:avLst/>
          </a:prstGeom>
          <a:noFill/>
        </p:spPr>
        <p:txBody>
          <a:bodyPr wrap="square" rtlCol="0">
            <a:spAutoFit/>
          </a:bodyPr>
          <a:lstStyle/>
          <a:p>
            <a:r>
              <a:rPr lang="sl-SI" sz="4000" b="1" dirty="0">
                <a:solidFill>
                  <a:srgbClr val="FF0000"/>
                </a:solidFill>
              </a:rPr>
              <a:t>30</a:t>
            </a:r>
            <a:r>
              <a:rPr lang="sl-SI" sz="4000" b="1" dirty="0">
                <a:solidFill>
                  <a:schemeClr val="accent4"/>
                </a:solidFill>
              </a:rPr>
              <a:t> </a:t>
            </a:r>
            <a:r>
              <a:rPr lang="sl-SI" sz="4000" b="1" dirty="0">
                <a:solidFill>
                  <a:srgbClr val="FF0000"/>
                </a:solidFill>
              </a:rPr>
              <a:t>mio</a:t>
            </a:r>
            <a:r>
              <a:rPr lang="sl-SI" sz="4000" b="1" dirty="0">
                <a:solidFill>
                  <a:schemeClr val="accent4"/>
                </a:solidFill>
              </a:rPr>
              <a:t> </a:t>
            </a:r>
            <a:r>
              <a:rPr lang="sl-SI" sz="4000" b="1" dirty="0">
                <a:solidFill>
                  <a:srgbClr val="FF0000"/>
                </a:solidFill>
              </a:rPr>
              <a:t>EUR</a:t>
            </a:r>
            <a:endParaRPr lang="sl-SI" sz="4000" kern="1200" dirty="0">
              <a:solidFill>
                <a:srgbClr val="FF0000"/>
              </a:solidFill>
            </a:endParaRPr>
          </a:p>
        </p:txBody>
      </p:sp>
      <p:sp>
        <p:nvSpPr>
          <p:cNvPr id="6" name="Desna puščica 5"/>
          <p:cNvSpPr/>
          <p:nvPr/>
        </p:nvSpPr>
        <p:spPr>
          <a:xfrm rot="2667932">
            <a:off x="238590" y="1955437"/>
            <a:ext cx="1591485" cy="866572"/>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1500" b="1" dirty="0">
                <a:ln>
                  <a:solidFill>
                    <a:schemeClr val="accent1">
                      <a:lumMod val="40000"/>
                      <a:lumOff val="60000"/>
                    </a:schemeClr>
                  </a:solidFill>
                </a:ln>
                <a:solidFill>
                  <a:schemeClr val="bg1"/>
                </a:solidFill>
              </a:rPr>
              <a:t>Izvajal bo: SPIRIT</a:t>
            </a:r>
          </a:p>
        </p:txBody>
      </p:sp>
      <p:sp>
        <p:nvSpPr>
          <p:cNvPr id="7" name="PoljeZBesedilom 6"/>
          <p:cNvSpPr txBox="1"/>
          <p:nvPr/>
        </p:nvSpPr>
        <p:spPr>
          <a:xfrm>
            <a:off x="3656600" y="1047964"/>
            <a:ext cx="7978884" cy="6463308"/>
          </a:xfrm>
          <a:prstGeom prst="rect">
            <a:avLst/>
          </a:prstGeom>
          <a:noFill/>
        </p:spPr>
        <p:txBody>
          <a:bodyPr wrap="square" rtlCol="0">
            <a:spAutoFit/>
          </a:bodyPr>
          <a:lstStyle/>
          <a:p>
            <a:pPr marL="285750" indent="-285750">
              <a:buFont typeface="Arial" panose="020B0604020202020204" pitchFamily="34" charset="0"/>
              <a:buChar char="•"/>
            </a:pPr>
            <a:r>
              <a:rPr lang="sl-SI" b="1" dirty="0">
                <a:solidFill>
                  <a:schemeClr val="bg2">
                    <a:lumMod val="50000"/>
                  </a:schemeClr>
                </a:solidFill>
              </a:rPr>
              <a:t>Prijavitelji:</a:t>
            </a:r>
            <a:r>
              <a:rPr lang="sl-SI" dirty="0">
                <a:solidFill>
                  <a:schemeClr val="bg2">
                    <a:lumMod val="50000"/>
                  </a:schemeClr>
                </a:solidFill>
              </a:rPr>
              <a:t> podjetja (MSP in velika) in </a:t>
            </a:r>
            <a:r>
              <a:rPr lang="pl-PL" dirty="0">
                <a:solidFill>
                  <a:schemeClr val="bg2">
                    <a:lumMod val="50000"/>
                  </a:schemeClr>
                </a:solidFill>
              </a:rPr>
              <a:t>konzorciji podjetij in raziskovalnih organizacij.</a:t>
            </a:r>
            <a:r>
              <a:rPr lang="sl-SI" dirty="0">
                <a:solidFill>
                  <a:schemeClr val="bg2">
                    <a:lumMod val="50000"/>
                  </a:schemeClr>
                </a:solidFill>
              </a:rPr>
              <a:t> Podprli bomo predvidoma 30 demo-pilotnih projektov.</a:t>
            </a:r>
          </a:p>
          <a:p>
            <a:pPr marL="285750" indent="-285750">
              <a:buFont typeface="Arial" panose="020B0604020202020204" pitchFamily="34" charset="0"/>
              <a:buChar char="•"/>
            </a:pPr>
            <a:r>
              <a:rPr lang="sl-SI" b="1" dirty="0">
                <a:solidFill>
                  <a:schemeClr val="bg2">
                    <a:lumMod val="50000"/>
                  </a:schemeClr>
                </a:solidFill>
              </a:rPr>
              <a:t>Podprli bomo preizkuse in testiranja rešitev v realnem okolju, s čimer bomo pospešili komercializacijo rešitev raziskav in razvoja za povečanje produktivnosti in konkurenčnosti.</a:t>
            </a:r>
          </a:p>
          <a:p>
            <a:pPr marL="285750" indent="-285750">
              <a:buFont typeface="Arial" panose="020B0604020202020204" pitchFamily="34" charset="0"/>
              <a:buChar char="•"/>
            </a:pPr>
            <a:r>
              <a:rPr lang="sl-SI" b="1" dirty="0">
                <a:solidFill>
                  <a:schemeClr val="bg2">
                    <a:lumMod val="50000"/>
                  </a:schemeClr>
                </a:solidFill>
              </a:rPr>
              <a:t>Po zaključku financiranja projektov se kot rezultat pričakuje komercializacija rešitve izvedenih RRI. </a:t>
            </a:r>
          </a:p>
          <a:p>
            <a:pPr marL="285750" indent="-285750">
              <a:buFont typeface="Arial" panose="020B0604020202020204" pitchFamily="34" charset="0"/>
              <a:buChar char="•"/>
            </a:pPr>
            <a:r>
              <a:rPr lang="sl-SI" b="1" dirty="0">
                <a:solidFill>
                  <a:schemeClr val="bg2">
                    <a:lumMod val="50000"/>
                  </a:schemeClr>
                </a:solidFill>
              </a:rPr>
              <a:t>Upravičeni stroški: </a:t>
            </a:r>
          </a:p>
          <a:p>
            <a:pPr marL="742950" lvl="1" indent="-285750">
              <a:buFont typeface="Arial" panose="020B0604020202020204" pitchFamily="34" charset="0"/>
              <a:buChar char="•"/>
            </a:pPr>
            <a:r>
              <a:rPr lang="sl-SI" dirty="0">
                <a:solidFill>
                  <a:schemeClr val="accent3">
                    <a:lumMod val="75000"/>
                  </a:schemeClr>
                </a:solidFill>
              </a:rPr>
              <a:t>Gre za sofinanciranje stroškov plač za izvajanje raziskovalno razvojnih aktivnosti industrijskih raziskav in eksperimentalnega razvoja (primerljivo RRI razpisu), ter testiranja in postavitve razvite rešitve v realnem okolju (stroški investicije).</a:t>
            </a:r>
          </a:p>
          <a:p>
            <a:pPr marL="285750" indent="-285750">
              <a:buFont typeface="Arial" panose="020B0604020202020204" pitchFamily="34" charset="0"/>
              <a:buChar char="•"/>
            </a:pPr>
            <a:r>
              <a:rPr lang="sl-SI" b="1" dirty="0">
                <a:solidFill>
                  <a:schemeClr val="bg2">
                    <a:lumMod val="50000"/>
                  </a:schemeClr>
                </a:solidFill>
              </a:rPr>
              <a:t>Višina subvencije: </a:t>
            </a:r>
            <a:r>
              <a:rPr lang="sl-SI" dirty="0">
                <a:solidFill>
                  <a:schemeClr val="bg2">
                    <a:lumMod val="50000"/>
                  </a:schemeClr>
                </a:solidFill>
              </a:rPr>
              <a:t>do 1.000.000,00 EUR / projekt, pri čemer bo sofinanciranje v skladu s pravili državnih pomoči </a:t>
            </a:r>
          </a:p>
          <a:p>
            <a:pPr marL="285750" indent="-285750">
              <a:buFont typeface="Arial" panose="020B0604020202020204" pitchFamily="34" charset="0"/>
              <a:buChar char="•"/>
            </a:pPr>
            <a:r>
              <a:rPr lang="sl-SI" b="1" dirty="0">
                <a:solidFill>
                  <a:schemeClr val="bg2">
                    <a:lumMod val="50000"/>
                  </a:schemeClr>
                </a:solidFill>
              </a:rPr>
              <a:t>Shema državnih pomoči: </a:t>
            </a:r>
            <a:r>
              <a:rPr lang="sl-SI" dirty="0">
                <a:solidFill>
                  <a:schemeClr val="bg2">
                    <a:lumMod val="50000"/>
                  </a:schemeClr>
                </a:solidFill>
              </a:rPr>
              <a:t>RRI shema Regionalna shema (za pilotno postavitev) </a:t>
            </a:r>
            <a:endParaRPr lang="sl-SI" b="1" dirty="0">
              <a:solidFill>
                <a:schemeClr val="bg2">
                  <a:lumMod val="50000"/>
                </a:schemeClr>
              </a:solidFill>
            </a:endParaRPr>
          </a:p>
          <a:p>
            <a:pPr marL="285750" lvl="0" indent="-285750" fontAlgn="base" hangingPunct="0">
              <a:buFont typeface="Arial" panose="020B0604020202020204" pitchFamily="34" charset="0"/>
              <a:buChar char="•"/>
            </a:pPr>
            <a:r>
              <a:rPr lang="sl-SI" b="1" dirty="0">
                <a:solidFill>
                  <a:schemeClr val="bg2">
                    <a:lumMod val="50000"/>
                  </a:schemeClr>
                </a:solidFill>
              </a:rPr>
              <a:t>Trajanje projektov: </a:t>
            </a:r>
            <a:r>
              <a:rPr lang="sl-SI" dirty="0">
                <a:solidFill>
                  <a:schemeClr val="bg2">
                    <a:lumMod val="50000"/>
                  </a:schemeClr>
                </a:solidFill>
              </a:rPr>
              <a:t>od 1 do 3 leta</a:t>
            </a:r>
          </a:p>
          <a:p>
            <a:pPr marL="285750" indent="-285750">
              <a:buFont typeface="Arial" panose="020B0604020202020204" pitchFamily="34" charset="0"/>
              <a:buChar char="•"/>
            </a:pPr>
            <a:r>
              <a:rPr lang="sl-SI" dirty="0">
                <a:solidFill>
                  <a:schemeClr val="bg2">
                    <a:lumMod val="50000"/>
                  </a:schemeClr>
                </a:solidFill>
              </a:rPr>
              <a:t>Projekti bodo morali izkazovati sposobnost upravičenca (upravičencev v konzorciju), tehnološka odličnost, inovativnost in tržni potencial projekta, terminski plan, vpliv na okolje in prispevek k prehodu v krožno gospodarstvo, rezultati z vidika vpliva na okolje tehnološko nevtralni na ravni njihove aplikacije itd. </a:t>
            </a:r>
          </a:p>
          <a:p>
            <a:endParaRPr lang="sl-SI" b="1" dirty="0"/>
          </a:p>
          <a:p>
            <a:endParaRPr lang="sl-SI" sz="1800" kern="1200" dirty="0">
              <a:solidFill>
                <a:schemeClr val="bg2">
                  <a:lumMod val="50000"/>
                </a:schemeClr>
              </a:solidFill>
              <a:latin typeface="+mn-lt"/>
              <a:ea typeface="+mn-ea"/>
              <a:cs typeface="+mn-cs"/>
            </a:endParaRPr>
          </a:p>
        </p:txBody>
      </p:sp>
      <p:sp>
        <p:nvSpPr>
          <p:cNvPr id="4" name="Desna puščica 3"/>
          <p:cNvSpPr/>
          <p:nvPr/>
        </p:nvSpPr>
        <p:spPr>
          <a:xfrm rot="2712477">
            <a:off x="1377994" y="1373016"/>
            <a:ext cx="2421391" cy="146397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OBJAVA: Q1</a:t>
            </a:r>
            <a:r>
              <a:rPr lang="sl-SI" b="1" dirty="0">
                <a:solidFill>
                  <a:srgbClr val="00B050"/>
                </a:solidFill>
              </a:rPr>
              <a:t> </a:t>
            </a:r>
            <a:r>
              <a:rPr lang="sl-SI" b="1" dirty="0">
                <a:solidFill>
                  <a:schemeClr val="bg1"/>
                </a:solidFill>
              </a:rPr>
              <a:t>2023  (2 roka)</a:t>
            </a:r>
          </a:p>
        </p:txBody>
      </p:sp>
    </p:spTree>
    <p:extLst>
      <p:ext uri="{BB962C8B-B14F-4D97-AF65-F5344CB8AC3E}">
        <p14:creationId xmlns:p14="http://schemas.microsoft.com/office/powerpoint/2010/main" val="2074101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1"/>
            <a:ext cx="12183438" cy="1714911"/>
          </a:xfrm>
          <a:prstGeom prst="strip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INVESTICIJ / DVIG PRODUKTIVNOST, PRIJAZNO OKOLJE ZA INVESTITORJE  = 157,5 mio EUR</a:t>
            </a:r>
          </a:p>
        </p:txBody>
      </p:sp>
      <p:sp>
        <p:nvSpPr>
          <p:cNvPr id="11" name="Petkotnik 10"/>
          <p:cNvSpPr/>
          <p:nvPr/>
        </p:nvSpPr>
        <p:spPr>
          <a:xfrm rot="16200000">
            <a:off x="-390418" y="2676416"/>
            <a:ext cx="5553182" cy="2809982"/>
          </a:xfrm>
          <a:prstGeom prst="homePlate">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3" name="Pravokotnik 12"/>
          <p:cNvSpPr/>
          <p:nvPr/>
        </p:nvSpPr>
        <p:spPr>
          <a:xfrm>
            <a:off x="1799903" y="1927132"/>
            <a:ext cx="1200151" cy="574625"/>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2000" b="1" dirty="0">
                <a:solidFill>
                  <a:schemeClr val="accent2"/>
                </a:solidFill>
              </a:rPr>
              <a:t>KAJ ŽELIMO?</a:t>
            </a:r>
          </a:p>
        </p:txBody>
      </p:sp>
      <p:sp>
        <p:nvSpPr>
          <p:cNvPr id="14" name="Desna puščica s črticami 13"/>
          <p:cNvSpPr/>
          <p:nvPr/>
        </p:nvSpPr>
        <p:spPr>
          <a:xfrm>
            <a:off x="636999" y="2414427"/>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17" name="PoljeZBesedilom 16"/>
          <p:cNvSpPr txBox="1"/>
          <p:nvPr/>
        </p:nvSpPr>
        <p:spPr>
          <a:xfrm>
            <a:off x="1546260" y="2202204"/>
            <a:ext cx="8224463" cy="7017306"/>
          </a:xfrm>
          <a:prstGeom prst="rect">
            <a:avLst/>
          </a:prstGeom>
          <a:noFill/>
        </p:spPr>
        <p:txBody>
          <a:bodyPr wrap="square" rtlCol="0">
            <a:spAutoFit/>
          </a:bodyPr>
          <a:lstStyle/>
          <a:p>
            <a:pPr marL="285750" indent="-285750">
              <a:buFont typeface="Arial" panose="020B0604020202020204" pitchFamily="34" charset="0"/>
              <a:buChar char="•"/>
            </a:pPr>
            <a:endParaRPr lang="sl-SI" dirty="0">
              <a:solidFill>
                <a:schemeClr val="bg2">
                  <a:lumMod val="50000"/>
                </a:schemeClr>
              </a:solidFill>
            </a:endParaRPr>
          </a:p>
          <a:p>
            <a:pPr marL="285750" lvl="0" indent="-285750">
              <a:buFont typeface="Arial" panose="020B0604020202020204" pitchFamily="34" charset="0"/>
              <a:buChar char="•"/>
            </a:pPr>
            <a:r>
              <a:rPr lang="sl-SI" dirty="0">
                <a:solidFill>
                  <a:schemeClr val="bg2">
                    <a:lumMod val="50000"/>
                  </a:schemeClr>
                </a:solidFill>
              </a:rPr>
              <a:t>Okrepiti produktivnost in konkurenčnost slovenskega gospodarstva</a:t>
            </a:r>
          </a:p>
          <a:p>
            <a:pPr marL="285750" lvl="0" indent="-285750">
              <a:buFont typeface="Arial" panose="020B0604020202020204" pitchFamily="34" charset="0"/>
              <a:buChar char="•"/>
            </a:pPr>
            <a:r>
              <a:rPr lang="sl-SI" dirty="0">
                <a:solidFill>
                  <a:schemeClr val="bg2">
                    <a:lumMod val="50000"/>
                  </a:schemeClr>
                </a:solidFill>
              </a:rPr>
              <a:t>Krepiti in utrjevati položaj slovenskih podjetij v globalnih verigah vrednosti</a:t>
            </a:r>
          </a:p>
          <a:p>
            <a:pPr marL="285750" lvl="0" indent="-285750">
              <a:buFont typeface="Arial" panose="020B0604020202020204" pitchFamily="34" charset="0"/>
              <a:buChar char="•"/>
            </a:pPr>
            <a:r>
              <a:rPr lang="sl-SI" dirty="0">
                <a:solidFill>
                  <a:schemeClr val="bg2">
                    <a:lumMod val="50000"/>
                  </a:schemeClr>
                </a:solidFill>
              </a:rPr>
              <a:t>Z javnimi investicijami mobilizirati dodatne zasebne investicije za ustvarjanje novih delovnih mest z visoko dodano vrednostjo, ki bodo podpirale digitalno in zeleno preobrazbo v podjetjih in verigah vrednosti</a:t>
            </a:r>
          </a:p>
          <a:p>
            <a:pPr marL="285750" lvl="0" indent="-285750">
              <a:buFont typeface="Arial" panose="020B0604020202020204" pitchFamily="34" charset="0"/>
              <a:buChar char="•"/>
            </a:pPr>
            <a:r>
              <a:rPr lang="sl-SI" dirty="0">
                <a:solidFill>
                  <a:schemeClr val="bg2">
                    <a:lumMod val="50000"/>
                  </a:schemeClr>
                </a:solidFill>
              </a:rPr>
              <a:t>Več najboljše razpoložljive tehnologije in napredek na področju tehnološke zahtevnosti produktov in storitev </a:t>
            </a:r>
          </a:p>
          <a:p>
            <a:pPr marL="285750" lvl="0" indent="-285750">
              <a:buFont typeface="Arial" panose="020B0604020202020204" pitchFamily="34" charset="0"/>
              <a:buChar char="•"/>
            </a:pPr>
            <a:r>
              <a:rPr lang="sl-SI" dirty="0">
                <a:solidFill>
                  <a:schemeClr val="bg2">
                    <a:lumMod val="50000"/>
                  </a:schemeClr>
                </a:solidFill>
              </a:rPr>
              <a:t>Usmerjati investicije v smeri doseganja ciljev razogljičenja</a:t>
            </a:r>
          </a:p>
          <a:p>
            <a:pPr marL="285750" lvl="0" indent="-285750">
              <a:buFont typeface="Arial" panose="020B0604020202020204" pitchFamily="34" charset="0"/>
              <a:buChar char="•"/>
            </a:pPr>
            <a:r>
              <a:rPr lang="sl-SI" dirty="0">
                <a:solidFill>
                  <a:schemeClr val="bg2">
                    <a:lumMod val="50000"/>
                  </a:schemeClr>
                </a:solidFill>
              </a:rPr>
              <a:t>Z razvojnimi ukrepi krepiti investicijsko aktivnost podjetij na obmejnih problemskih in ostalih </a:t>
            </a:r>
            <a:r>
              <a:rPr lang="sl-SI" dirty="0" err="1">
                <a:solidFill>
                  <a:schemeClr val="bg2">
                    <a:lumMod val="50000"/>
                  </a:schemeClr>
                </a:solidFill>
              </a:rPr>
              <a:t>depriviligiranih</a:t>
            </a:r>
            <a:r>
              <a:rPr lang="sl-SI" dirty="0">
                <a:solidFill>
                  <a:schemeClr val="bg2">
                    <a:lumMod val="50000"/>
                  </a:schemeClr>
                </a:solidFill>
              </a:rPr>
              <a:t> območjih Slovenije ter pospeševati razvoj območja in ohranitev delovnih mest</a:t>
            </a:r>
          </a:p>
          <a:p>
            <a:pPr marL="285750" indent="-285750">
              <a:buFont typeface="Arial" panose="020B0604020202020204" pitchFamily="34" charset="0"/>
              <a:buChar char="•"/>
            </a:pPr>
            <a:r>
              <a:rPr lang="sl-SI" dirty="0">
                <a:solidFill>
                  <a:schemeClr val="bg2">
                    <a:lumMod val="50000"/>
                  </a:schemeClr>
                </a:solidFill>
              </a:rPr>
              <a:t>Konsolidirati poslovne cone preko specializacije, osredotočanja na primerjalne in konkurenčne prednosti in preko oblikovanja inovativnih ekosistemov, ki bodo prispevali k povečevanju krepitvi lokalnih verig vrednosti, produktivnosti, konkurenčnosti, zelenemu ter digitalnemu prehodu</a:t>
            </a:r>
          </a:p>
          <a:p>
            <a:pPr marL="285750" lvl="0" indent="-285750">
              <a:buFont typeface="Arial" panose="020B0604020202020204" pitchFamily="34" charset="0"/>
              <a:buChar char="•"/>
            </a:pPr>
            <a:endParaRPr lang="sl-SI" dirty="0">
              <a:solidFill>
                <a:schemeClr val="bg2">
                  <a:lumMod val="50000"/>
                </a:schemeClr>
              </a:solidFill>
            </a:endParaRPr>
          </a:p>
          <a:p>
            <a:pPr marL="285750" lvl="0" indent="-285750">
              <a:buFont typeface="Arial" panose="020B0604020202020204" pitchFamily="34" charset="0"/>
              <a:buChar char="•"/>
            </a:pPr>
            <a:endParaRPr lang="sl-SI" dirty="0">
              <a:solidFill>
                <a:schemeClr val="bg2">
                  <a:lumMod val="50000"/>
                </a:schemeClr>
              </a:solidFill>
            </a:endParaRPr>
          </a:p>
          <a:p>
            <a:pPr marL="285750" lvl="0" indent="-285750">
              <a:buFont typeface="Arial" panose="020B0604020202020204" pitchFamily="34" charset="0"/>
              <a:buChar char="•"/>
            </a:pPr>
            <a:endParaRPr lang="sl-SI" dirty="0">
              <a:solidFill>
                <a:schemeClr val="bg2">
                  <a:lumMod val="50000"/>
                </a:schemeClr>
              </a:solidFill>
            </a:endParaRPr>
          </a:p>
          <a:p>
            <a:pPr marL="285750" lvl="0" indent="-285750">
              <a:buFont typeface="Arial" panose="020B0604020202020204" pitchFamily="34" charset="0"/>
              <a:buChar char="•"/>
            </a:pPr>
            <a:endParaRPr lang="sl-SI" dirty="0">
              <a:solidFill>
                <a:schemeClr val="bg2">
                  <a:lumMod val="50000"/>
                </a:schemeClr>
              </a:solidFill>
            </a:endParaRPr>
          </a:p>
          <a:p>
            <a:pPr marL="285750" lvl="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p:txBody>
      </p:sp>
    </p:spTree>
    <p:extLst>
      <p:ext uri="{BB962C8B-B14F-4D97-AF65-F5344CB8AC3E}">
        <p14:creationId xmlns:p14="http://schemas.microsoft.com/office/powerpoint/2010/main" val="659118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30355" cy="1649002"/>
          </a:xfrm>
          <a:prstGeom prst="strip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INVESTICIJ / DVIG PRODUKTIVNOST, PRIJAZNO OKOLJE ZA INVESTITORJE  = 157,5 mio EUR</a:t>
            </a:r>
          </a:p>
        </p:txBody>
      </p:sp>
      <p:sp>
        <p:nvSpPr>
          <p:cNvPr id="11" name="Petkotnik 10"/>
          <p:cNvSpPr/>
          <p:nvPr/>
        </p:nvSpPr>
        <p:spPr>
          <a:xfrm rot="16200000">
            <a:off x="-459671" y="2607165"/>
            <a:ext cx="5691688" cy="2809982"/>
          </a:xfrm>
          <a:prstGeom prst="homePlate">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4" name="Desna puščica s črticami 13"/>
          <p:cNvSpPr/>
          <p:nvPr/>
        </p:nvSpPr>
        <p:spPr>
          <a:xfrm>
            <a:off x="642991" y="2496619"/>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4" name="PoljeZBesedilom 3"/>
          <p:cNvSpPr txBox="1"/>
          <p:nvPr/>
        </p:nvSpPr>
        <p:spPr>
          <a:xfrm>
            <a:off x="806521" y="1166312"/>
            <a:ext cx="2766054" cy="553998"/>
          </a:xfrm>
          <a:prstGeom prst="rect">
            <a:avLst/>
          </a:prstGeom>
          <a:noFill/>
        </p:spPr>
        <p:txBody>
          <a:bodyPr wrap="square" rtlCol="0">
            <a:spAutoFit/>
          </a:bodyPr>
          <a:lstStyle/>
          <a:p>
            <a:r>
              <a:rPr lang="sl-SI" sz="3000" b="1" dirty="0">
                <a:solidFill>
                  <a:schemeClr val="accent2"/>
                </a:solidFill>
              </a:rPr>
              <a:t>Reforma:</a:t>
            </a:r>
            <a:endParaRPr lang="sl-SI" sz="3000" b="1" kern="1200" dirty="0">
              <a:solidFill>
                <a:schemeClr val="accent2"/>
              </a:solidFill>
            </a:endParaRPr>
          </a:p>
        </p:txBody>
      </p:sp>
      <p:sp>
        <p:nvSpPr>
          <p:cNvPr id="6" name="PoljeZBesedilom 5"/>
          <p:cNvSpPr txBox="1"/>
          <p:nvPr/>
        </p:nvSpPr>
        <p:spPr>
          <a:xfrm>
            <a:off x="2419565" y="1166313"/>
            <a:ext cx="9030984" cy="538610"/>
          </a:xfrm>
          <a:prstGeom prst="rect">
            <a:avLst/>
          </a:prstGeom>
          <a:noFill/>
        </p:spPr>
        <p:txBody>
          <a:bodyPr wrap="square" rtlCol="0">
            <a:spAutoFit/>
          </a:bodyPr>
          <a:lstStyle/>
          <a:p>
            <a:r>
              <a:rPr lang="pl-PL" sz="2900" b="1" dirty="0">
                <a:solidFill>
                  <a:schemeClr val="accent2"/>
                </a:solidFill>
              </a:rPr>
              <a:t>Produktivnejše gospodarstvo za digitalni in zeleni prehod </a:t>
            </a:r>
            <a:endParaRPr lang="sl-SI" sz="2900" b="1" kern="1200" dirty="0">
              <a:solidFill>
                <a:schemeClr val="accent2"/>
              </a:solidFill>
            </a:endParaRPr>
          </a:p>
        </p:txBody>
      </p:sp>
      <p:sp>
        <p:nvSpPr>
          <p:cNvPr id="7" name="PoljeZBesedilom 6"/>
          <p:cNvSpPr txBox="1"/>
          <p:nvPr/>
        </p:nvSpPr>
        <p:spPr>
          <a:xfrm>
            <a:off x="981181" y="1962364"/>
            <a:ext cx="10104635" cy="6632585"/>
          </a:xfrm>
          <a:prstGeom prst="rect">
            <a:avLst/>
          </a:prstGeom>
          <a:noFill/>
        </p:spPr>
        <p:txBody>
          <a:bodyPr wrap="square" rtlCol="0">
            <a:spAutoFit/>
          </a:bodyPr>
          <a:lstStyle/>
          <a:p>
            <a:pPr marL="285750" indent="-285750">
              <a:buFont typeface="Arial" panose="020B0604020202020204" pitchFamily="34" charset="0"/>
              <a:buChar char="•"/>
            </a:pPr>
            <a:r>
              <a:rPr lang="sl-SI" sz="1700" b="1" dirty="0">
                <a:solidFill>
                  <a:schemeClr val="bg2">
                    <a:lumMod val="50000"/>
                  </a:schemeClr>
                </a:solidFill>
              </a:rPr>
              <a:t>Sprememba Zakona o spodbujanju investicij (ZSINV):</a:t>
            </a:r>
          </a:p>
          <a:p>
            <a:pPr marL="742950" lvl="1" indent="-285750">
              <a:buFont typeface="Arial" panose="020B0604020202020204" pitchFamily="34" charset="0"/>
              <a:buChar char="•"/>
            </a:pPr>
            <a:r>
              <a:rPr lang="sl-SI" sz="1700" dirty="0">
                <a:solidFill>
                  <a:schemeClr val="bg2">
                    <a:lumMod val="50000"/>
                  </a:schemeClr>
                </a:solidFill>
              </a:rPr>
              <a:t>Spremenili bomo regulatorno okolje s ciljem transformacije strukture oz. deleža investicij podjetij v korist  </a:t>
            </a:r>
            <a:r>
              <a:rPr lang="sl-SI" sz="1700" dirty="0" err="1">
                <a:solidFill>
                  <a:schemeClr val="bg2">
                    <a:lumMod val="50000"/>
                  </a:schemeClr>
                </a:solidFill>
              </a:rPr>
              <a:t>visokoproduktivnih</a:t>
            </a:r>
            <a:r>
              <a:rPr lang="sl-SI" sz="1700" dirty="0">
                <a:solidFill>
                  <a:schemeClr val="bg2">
                    <a:lumMod val="50000"/>
                  </a:schemeClr>
                </a:solidFill>
              </a:rPr>
              <a:t>, vendar trajnostno in digitalno naravnanih poslovnih modelov in naložb. </a:t>
            </a:r>
          </a:p>
          <a:p>
            <a:pPr marL="742950" lvl="1" indent="-285750">
              <a:buFont typeface="Arial" panose="020B0604020202020204" pitchFamily="34" charset="0"/>
              <a:buChar char="•"/>
            </a:pPr>
            <a:r>
              <a:rPr lang="sl-SI" sz="1700" dirty="0">
                <a:solidFill>
                  <a:schemeClr val="bg2">
                    <a:lumMod val="50000"/>
                  </a:schemeClr>
                </a:solidFill>
              </a:rPr>
              <a:t>V prihodnjem obdobju bomo državne investicijske spodbude podjetjem preusmerili predvsem v pomoč izvedbi kapitalsko intenzivnih naložb podjetij, ki bodo v določenem času po izvedbi investicije sposobne ustvariti višjo dodano vrednost na zaposlenega preko večjega iznosa, odgovornega ravnanja z viri, tudi ob principih ponovne uporabe (vidik trajnosti in </a:t>
            </a:r>
            <a:r>
              <a:rPr lang="sl-SI" sz="1700" dirty="0" err="1">
                <a:solidFill>
                  <a:schemeClr val="bg2">
                    <a:lumMod val="50000"/>
                  </a:schemeClr>
                </a:solidFill>
              </a:rPr>
              <a:t>dekarbonizacije</a:t>
            </a:r>
            <a:r>
              <a:rPr lang="sl-SI" sz="1700" dirty="0">
                <a:solidFill>
                  <a:schemeClr val="bg2">
                    <a:lumMod val="50000"/>
                  </a:schemeClr>
                </a:solidFill>
              </a:rPr>
              <a:t>)</a:t>
            </a:r>
          </a:p>
          <a:p>
            <a:pPr marL="742950" lvl="1" indent="-285750">
              <a:buFont typeface="Arial" panose="020B0604020202020204" pitchFamily="34" charset="0"/>
              <a:buChar char="•"/>
            </a:pPr>
            <a:r>
              <a:rPr lang="sl-SI" sz="1700">
                <a:solidFill>
                  <a:schemeClr val="bg2">
                    <a:lumMod val="50000"/>
                  </a:schemeClr>
                </a:solidFill>
              </a:rPr>
              <a:t>Predvidoma bomo znižali vstopne </a:t>
            </a:r>
            <a:r>
              <a:rPr lang="sl-SI" sz="1700" dirty="0">
                <a:solidFill>
                  <a:schemeClr val="bg2">
                    <a:lumMod val="50000"/>
                  </a:schemeClr>
                </a:solidFill>
              </a:rPr>
              <a:t>(spodnje) finančne </a:t>
            </a:r>
            <a:r>
              <a:rPr lang="sl-SI" sz="1700">
                <a:solidFill>
                  <a:schemeClr val="bg2">
                    <a:lumMod val="50000"/>
                  </a:schemeClr>
                </a:solidFill>
              </a:rPr>
              <a:t>meje vrednosti investicije</a:t>
            </a:r>
            <a:r>
              <a:rPr lang="sl-SI" sz="1700" dirty="0">
                <a:solidFill>
                  <a:schemeClr val="bg2">
                    <a:lumMod val="50000"/>
                  </a:schemeClr>
                </a:solidFill>
              </a:rPr>
              <a:t>, kot odgovor na post-</a:t>
            </a:r>
            <a:r>
              <a:rPr lang="sl-SI" sz="1700" dirty="0" err="1">
                <a:solidFill>
                  <a:schemeClr val="bg2">
                    <a:lumMod val="50000"/>
                  </a:schemeClr>
                </a:solidFill>
              </a:rPr>
              <a:t>covid</a:t>
            </a:r>
            <a:r>
              <a:rPr lang="sl-SI" sz="1700" dirty="0">
                <a:solidFill>
                  <a:schemeClr val="bg2">
                    <a:lumMod val="50000"/>
                  </a:schemeClr>
                </a:solidFill>
              </a:rPr>
              <a:t> situacijo</a:t>
            </a:r>
          </a:p>
          <a:p>
            <a:pPr marL="285750" indent="-285750">
              <a:buFont typeface="Arial" panose="020B0604020202020204" pitchFamily="34" charset="0"/>
              <a:buChar char="•"/>
            </a:pPr>
            <a:r>
              <a:rPr lang="sl-SI" sz="1700" b="1" dirty="0">
                <a:solidFill>
                  <a:schemeClr val="bg2">
                    <a:lumMod val="50000"/>
                  </a:schemeClr>
                </a:solidFill>
              </a:rPr>
              <a:t>Sprememba podzakonskega akta, ki bo podrobneje določil način ugotavljanja izpolnjevanja pogojev in meril za dodelitev investicijskih spodbud – Uredba na podlagi ZSINV): </a:t>
            </a:r>
          </a:p>
          <a:p>
            <a:pPr marL="742950" lvl="1" indent="-285750">
              <a:buFont typeface="Arial" panose="020B0604020202020204" pitchFamily="34" charset="0"/>
              <a:buChar char="•"/>
            </a:pPr>
            <a:r>
              <a:rPr lang="sl-SI" sz="1700" dirty="0">
                <a:solidFill>
                  <a:schemeClr val="bg2">
                    <a:lumMod val="50000"/>
                  </a:schemeClr>
                </a:solidFill>
              </a:rPr>
              <a:t>Uredba bo investicijske državne spodbude za podjetja osredotočila na doseganje višje dodane vrednosti na zaposlenega, pri čemer bo poudarek na spodbujanju kapitalsko intenzivnih investicij, to pomeni investicij v naprednejšo tehnologijo in v avtomatizacijo poslovnih procesov, kar bo dolgoročno omogočilo večjo produktivnost podjetij boljše okrevanje, odpornost, rast in konkurenčnost gospodarstva </a:t>
            </a:r>
          </a:p>
          <a:p>
            <a:pPr marL="742950" lvl="1" indent="-285750">
              <a:buFont typeface="Arial" panose="020B0604020202020204" pitchFamily="34" charset="0"/>
              <a:buChar char="•"/>
            </a:pPr>
            <a:r>
              <a:rPr lang="sl-SI" sz="1700" dirty="0">
                <a:solidFill>
                  <a:schemeClr val="bg2">
                    <a:lumMod val="50000"/>
                  </a:schemeClr>
                </a:solidFill>
              </a:rPr>
              <a:t>S poudarkom na višji produktivnosti bodo spremenjena tudi merila za ocenjevanje investicij, ki bodo v največji možni meri zasledovala cilje zelenega prehoda </a:t>
            </a:r>
          </a:p>
          <a:p>
            <a:pPr marL="742950" lvl="1" indent="-285750">
              <a:buFont typeface="Arial" panose="020B0604020202020204" pitchFamily="34" charset="0"/>
              <a:buChar char="•"/>
            </a:pPr>
            <a:r>
              <a:rPr lang="sl-SI" sz="1700" dirty="0">
                <a:solidFill>
                  <a:schemeClr val="bg2">
                    <a:lumMod val="50000"/>
                  </a:schemeClr>
                </a:solidFill>
              </a:rPr>
              <a:t>Finančno podprte bodo lahko tiste investicije podjetij, ki bodo preko doseganja višje produktivnosti tudi trajnostno naravnane in bodo prispevale k ciljem </a:t>
            </a:r>
            <a:r>
              <a:rPr lang="sl-SI" sz="1700" dirty="0" err="1">
                <a:solidFill>
                  <a:schemeClr val="bg2">
                    <a:lumMod val="50000"/>
                  </a:schemeClr>
                </a:solidFill>
              </a:rPr>
              <a:t>dekarbonizacije</a:t>
            </a:r>
            <a:r>
              <a:rPr lang="sl-SI" sz="1700" dirty="0">
                <a:solidFill>
                  <a:schemeClr val="bg2">
                    <a:lumMod val="50000"/>
                  </a:schemeClr>
                </a:solidFill>
              </a:rPr>
              <a:t> </a:t>
            </a:r>
          </a:p>
          <a:p>
            <a:pPr marL="285750" indent="-285750">
              <a:buFont typeface="Arial" panose="020B0604020202020204" pitchFamily="34" charset="0"/>
              <a:buChar char="•"/>
            </a:pPr>
            <a:endParaRPr lang="sl-SI" sz="1700" dirty="0">
              <a:solidFill>
                <a:schemeClr val="bg2">
                  <a:lumMod val="50000"/>
                </a:schemeClr>
              </a:solidFill>
            </a:endParaRPr>
          </a:p>
          <a:p>
            <a:pPr marL="285750" indent="-285750">
              <a:buFont typeface="Arial" panose="020B0604020202020204" pitchFamily="34" charset="0"/>
              <a:buChar char="•"/>
            </a:pPr>
            <a:endParaRPr lang="sl-SI" sz="1700" dirty="0">
              <a:solidFill>
                <a:schemeClr val="bg2">
                  <a:lumMod val="50000"/>
                </a:schemeClr>
              </a:solidFill>
            </a:endParaRPr>
          </a:p>
          <a:p>
            <a:endParaRPr lang="sl-SI" sz="1700" dirty="0">
              <a:solidFill>
                <a:schemeClr val="bg2">
                  <a:lumMod val="50000"/>
                </a:schemeClr>
              </a:solidFill>
            </a:endParaRPr>
          </a:p>
          <a:p>
            <a:pPr marL="285750" lvl="0" indent="-285750">
              <a:buFont typeface="Arial" panose="020B0604020202020204" pitchFamily="34" charset="0"/>
              <a:buChar char="•"/>
            </a:pPr>
            <a:endParaRPr lang="sl-SI" sz="1700" dirty="0">
              <a:solidFill>
                <a:schemeClr val="bg2">
                  <a:lumMod val="50000"/>
                </a:schemeClr>
              </a:solidFill>
              <a:effectLst/>
            </a:endParaRPr>
          </a:p>
          <a:p>
            <a:endParaRPr lang="sl-SI" sz="1700" kern="1200" dirty="0">
              <a:solidFill>
                <a:schemeClr val="bg2">
                  <a:lumMod val="50000"/>
                </a:schemeClr>
              </a:solidFill>
            </a:endParaRPr>
          </a:p>
          <a:p>
            <a:endParaRPr lang="sl-SI" sz="1700" kern="1200" dirty="0">
              <a:solidFill>
                <a:schemeClr val="bg2">
                  <a:lumMod val="50000"/>
                </a:schemeClr>
              </a:solidFill>
            </a:endParaRPr>
          </a:p>
        </p:txBody>
      </p:sp>
    </p:spTree>
    <p:extLst>
      <p:ext uri="{BB962C8B-B14F-4D97-AF65-F5344CB8AC3E}">
        <p14:creationId xmlns:p14="http://schemas.microsoft.com/office/powerpoint/2010/main" val="28969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gram poteka: proces 1"/>
          <p:cNvSpPr/>
          <p:nvPr/>
        </p:nvSpPr>
        <p:spPr>
          <a:xfrm>
            <a:off x="0" y="0"/>
            <a:ext cx="12192000" cy="6858000"/>
          </a:xfrm>
          <a:prstGeom prst="flowChartProcess">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sl-SI" dirty="0">
              <a:solidFill>
                <a:schemeClr val="tx1"/>
              </a:solidFill>
            </a:endParaRPr>
          </a:p>
        </p:txBody>
      </p:sp>
      <p:sp>
        <p:nvSpPr>
          <p:cNvPr id="4" name="Diagram poteka: proces 3"/>
          <p:cNvSpPr/>
          <p:nvPr/>
        </p:nvSpPr>
        <p:spPr>
          <a:xfrm>
            <a:off x="0" y="2481209"/>
            <a:ext cx="12192000" cy="1705510"/>
          </a:xfrm>
          <a:prstGeom prst="flowChartProcess">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5" name="Elipsa 4"/>
          <p:cNvSpPr/>
          <p:nvPr/>
        </p:nvSpPr>
        <p:spPr>
          <a:xfrm>
            <a:off x="955648" y="1861853"/>
            <a:ext cx="3055714" cy="2944222"/>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2300" b="1" dirty="0">
              <a:solidFill>
                <a:schemeClr val="accent1">
                  <a:lumMod val="75000"/>
                </a:schemeClr>
              </a:solidFill>
            </a:endParaRPr>
          </a:p>
          <a:p>
            <a:pPr algn="ctr"/>
            <a:r>
              <a:rPr lang="sl-SI" sz="2300" b="1" dirty="0">
                <a:solidFill>
                  <a:schemeClr val="accent1">
                    <a:lumMod val="75000"/>
                  </a:schemeClr>
                </a:solidFill>
              </a:rPr>
              <a:t>UKREPI MGRT</a:t>
            </a:r>
            <a:r>
              <a:rPr lang="sl-SI" sz="2300" b="1" dirty="0">
                <a:solidFill>
                  <a:schemeClr val="bg1"/>
                </a:solidFill>
              </a:rPr>
              <a:t> IZ NAČRTA ZA OKREVANJE IN ODPORNOST </a:t>
            </a:r>
          </a:p>
          <a:p>
            <a:pPr algn="ctr"/>
            <a:endParaRPr lang="sl-SI" sz="3000" b="1" dirty="0">
              <a:solidFill>
                <a:schemeClr val="accent1">
                  <a:lumMod val="75000"/>
                </a:schemeClr>
              </a:solidFill>
            </a:endParaRPr>
          </a:p>
        </p:txBody>
      </p:sp>
      <p:sp>
        <p:nvSpPr>
          <p:cNvPr id="6" name="Desna puščica s črticami 5"/>
          <p:cNvSpPr/>
          <p:nvPr/>
        </p:nvSpPr>
        <p:spPr>
          <a:xfrm>
            <a:off x="0" y="35959"/>
            <a:ext cx="10022440" cy="1268859"/>
          </a:xfrm>
          <a:prstGeom prst="stripedRightArrow">
            <a:avLst/>
          </a:prstGeom>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2400" b="1" dirty="0"/>
              <a:t>NAČRT ZA OKREVANJE IN ODPORNOST POD DOMENO </a:t>
            </a:r>
            <a:r>
              <a:rPr lang="sl-SI" sz="3000" b="1" dirty="0"/>
              <a:t>MGRT</a:t>
            </a:r>
            <a:r>
              <a:rPr lang="sl-SI" sz="2400" b="1" dirty="0"/>
              <a:t> </a:t>
            </a:r>
          </a:p>
        </p:txBody>
      </p:sp>
      <p:sp>
        <p:nvSpPr>
          <p:cNvPr id="7" name="Desna puščica s črticami 6"/>
          <p:cNvSpPr/>
          <p:nvPr/>
        </p:nvSpPr>
        <p:spPr>
          <a:xfrm rot="16200000">
            <a:off x="7525821" y="2280860"/>
            <a:ext cx="6858001" cy="2296276"/>
          </a:xfrm>
          <a:prstGeom prst="stripedRightArrow">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9" name="Elipsa 8"/>
          <p:cNvSpPr/>
          <p:nvPr/>
        </p:nvSpPr>
        <p:spPr>
          <a:xfrm>
            <a:off x="277250" y="4326316"/>
            <a:ext cx="2334255" cy="2294482"/>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500" b="1" dirty="0">
                <a:solidFill>
                  <a:srgbClr val="FFC000"/>
                </a:solidFill>
              </a:rPr>
              <a:t>DIGIT</a:t>
            </a:r>
          </a:p>
          <a:p>
            <a:pPr algn="ctr"/>
            <a:r>
              <a:rPr lang="sl-SI" sz="2500" b="1" dirty="0">
                <a:solidFill>
                  <a:schemeClr val="accent1">
                    <a:lumMod val="60000"/>
                    <a:lumOff val="40000"/>
                  </a:schemeClr>
                </a:solidFill>
              </a:rPr>
              <a:t>56,5 mio EUR</a:t>
            </a:r>
          </a:p>
        </p:txBody>
      </p:sp>
      <p:sp>
        <p:nvSpPr>
          <p:cNvPr id="15" name="Elipsa 14"/>
          <p:cNvSpPr/>
          <p:nvPr/>
        </p:nvSpPr>
        <p:spPr>
          <a:xfrm>
            <a:off x="7159182" y="2736391"/>
            <a:ext cx="2334255" cy="2294482"/>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500" b="1" dirty="0">
                <a:solidFill>
                  <a:srgbClr val="00B0F0"/>
                </a:solidFill>
              </a:rPr>
              <a:t>TURIZEM</a:t>
            </a:r>
          </a:p>
          <a:p>
            <a:pPr algn="ctr"/>
            <a:r>
              <a:rPr lang="sl-SI" sz="2500" b="1" dirty="0">
                <a:solidFill>
                  <a:schemeClr val="accent1">
                    <a:lumMod val="60000"/>
                    <a:lumOff val="40000"/>
                  </a:schemeClr>
                </a:solidFill>
              </a:rPr>
              <a:t>80 mio EUR</a:t>
            </a:r>
          </a:p>
        </p:txBody>
      </p:sp>
      <p:sp>
        <p:nvSpPr>
          <p:cNvPr id="18" name="Elipsa 17"/>
          <p:cNvSpPr/>
          <p:nvPr/>
        </p:nvSpPr>
        <p:spPr>
          <a:xfrm>
            <a:off x="9617318" y="2051381"/>
            <a:ext cx="2334255" cy="2294482"/>
          </a:xfrm>
          <a:prstGeom prst="ellipse">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500" b="1" dirty="0">
                <a:solidFill>
                  <a:srgbClr val="7030A0"/>
                </a:solidFill>
              </a:rPr>
              <a:t>ENERG. UČINK.</a:t>
            </a:r>
          </a:p>
          <a:p>
            <a:pPr algn="ctr"/>
            <a:r>
              <a:rPr lang="sl-SI" sz="2500" b="1" dirty="0">
                <a:solidFill>
                  <a:schemeClr val="accent1">
                    <a:lumMod val="60000"/>
                    <a:lumOff val="40000"/>
                  </a:schemeClr>
                </a:solidFill>
              </a:rPr>
              <a:t>5 mio EUR</a:t>
            </a:r>
          </a:p>
        </p:txBody>
      </p:sp>
      <p:sp>
        <p:nvSpPr>
          <p:cNvPr id="19" name="Elipsa 18"/>
          <p:cNvSpPr/>
          <p:nvPr/>
        </p:nvSpPr>
        <p:spPr>
          <a:xfrm>
            <a:off x="2769516" y="3817077"/>
            <a:ext cx="2334255" cy="2294482"/>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500" b="1" dirty="0">
                <a:solidFill>
                  <a:srgbClr val="FF0000"/>
                </a:solidFill>
              </a:rPr>
              <a:t>RRI</a:t>
            </a:r>
          </a:p>
          <a:p>
            <a:pPr algn="ctr"/>
            <a:r>
              <a:rPr lang="sl-SI" sz="2500" b="1" dirty="0">
                <a:solidFill>
                  <a:schemeClr val="accent1">
                    <a:lumMod val="60000"/>
                    <a:lumOff val="40000"/>
                  </a:schemeClr>
                </a:solidFill>
              </a:rPr>
              <a:t>80 mio EUR</a:t>
            </a:r>
          </a:p>
        </p:txBody>
      </p:sp>
      <p:sp>
        <p:nvSpPr>
          <p:cNvPr id="20" name="Elipsa 19"/>
          <p:cNvSpPr/>
          <p:nvPr/>
        </p:nvSpPr>
        <p:spPr>
          <a:xfrm>
            <a:off x="5257262" y="4423922"/>
            <a:ext cx="2334255" cy="2294482"/>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2500" b="1" dirty="0">
              <a:solidFill>
                <a:srgbClr val="00B050"/>
              </a:solidFill>
            </a:endParaRPr>
          </a:p>
          <a:p>
            <a:pPr algn="ctr"/>
            <a:r>
              <a:rPr lang="sl-SI" sz="2500" b="1" dirty="0">
                <a:solidFill>
                  <a:srgbClr val="00B050"/>
                </a:solidFill>
              </a:rPr>
              <a:t>KROŽNO, LES</a:t>
            </a:r>
          </a:p>
          <a:p>
            <a:pPr algn="ctr"/>
            <a:r>
              <a:rPr lang="sl-SI" sz="2500" b="1" dirty="0">
                <a:solidFill>
                  <a:schemeClr val="accent1">
                    <a:lumMod val="60000"/>
                    <a:lumOff val="40000"/>
                  </a:schemeClr>
                </a:solidFill>
              </a:rPr>
              <a:t>48 mio EUR</a:t>
            </a:r>
          </a:p>
          <a:p>
            <a:pPr algn="ctr"/>
            <a:endParaRPr lang="sl-SI" sz="2500" b="1" dirty="0">
              <a:solidFill>
                <a:schemeClr val="accent1">
                  <a:lumMod val="60000"/>
                  <a:lumOff val="40000"/>
                </a:schemeClr>
              </a:solidFill>
            </a:endParaRPr>
          </a:p>
        </p:txBody>
      </p:sp>
      <p:sp>
        <p:nvSpPr>
          <p:cNvPr id="21" name="Desna puščica s črticami 20"/>
          <p:cNvSpPr/>
          <p:nvPr/>
        </p:nvSpPr>
        <p:spPr>
          <a:xfrm>
            <a:off x="-1" y="938523"/>
            <a:ext cx="11951574" cy="1305484"/>
          </a:xfrm>
          <a:prstGeom prst="stripedRightArrow">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2500" b="1" dirty="0"/>
              <a:t>REFORME IN NALOŽBE MGRT - SKUPAJ </a:t>
            </a:r>
            <a:r>
              <a:rPr lang="sl-SI" sz="3000" b="1" dirty="0"/>
              <a:t>427 mio EUR NEPOVRATNIH SREDSTEV  </a:t>
            </a:r>
          </a:p>
        </p:txBody>
      </p:sp>
      <p:sp>
        <p:nvSpPr>
          <p:cNvPr id="22" name="Elipsa 21"/>
          <p:cNvSpPr/>
          <p:nvPr/>
        </p:nvSpPr>
        <p:spPr>
          <a:xfrm>
            <a:off x="4689760" y="2088117"/>
            <a:ext cx="2334255" cy="2294482"/>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300" b="1" dirty="0">
                <a:solidFill>
                  <a:schemeClr val="accent2"/>
                </a:solidFill>
              </a:rPr>
              <a:t>INVESTICIJE</a:t>
            </a:r>
          </a:p>
          <a:p>
            <a:pPr algn="ctr"/>
            <a:r>
              <a:rPr lang="sl-SI" sz="2500" b="1" dirty="0">
                <a:solidFill>
                  <a:schemeClr val="accent1">
                    <a:lumMod val="60000"/>
                    <a:lumOff val="40000"/>
                  </a:schemeClr>
                </a:solidFill>
              </a:rPr>
              <a:t>157,5 mio EUR</a:t>
            </a:r>
          </a:p>
        </p:txBody>
      </p:sp>
      <p:sp>
        <p:nvSpPr>
          <p:cNvPr id="24" name="Desna puščica s črticami 23"/>
          <p:cNvSpPr/>
          <p:nvPr/>
        </p:nvSpPr>
        <p:spPr>
          <a:xfrm>
            <a:off x="7868767" y="5522704"/>
            <a:ext cx="4082806" cy="969264"/>
          </a:xfrm>
          <a:prstGeom prst="stripedRightArrow">
            <a:avLst>
              <a:gd name="adj1" fmla="val 59540"/>
              <a:gd name="adj2" fmla="val 50000"/>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3500" b="1" dirty="0">
                <a:solidFill>
                  <a:srgbClr val="00B050"/>
                </a:solidFill>
              </a:rPr>
              <a:t>od 2021 do 2026</a:t>
            </a:r>
          </a:p>
        </p:txBody>
      </p:sp>
    </p:spTree>
    <p:extLst>
      <p:ext uri="{BB962C8B-B14F-4D97-AF65-F5344CB8AC3E}">
        <p14:creationId xmlns:p14="http://schemas.microsoft.com/office/powerpoint/2010/main" val="1510329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solidFill>
                <a:schemeClr val="accent2"/>
              </a:solidFill>
            </a:endParaRPr>
          </a:p>
        </p:txBody>
      </p:sp>
      <p:sp>
        <p:nvSpPr>
          <p:cNvPr id="5" name="Desna puščica s črticami 4"/>
          <p:cNvSpPr/>
          <p:nvPr/>
        </p:nvSpPr>
        <p:spPr>
          <a:xfrm>
            <a:off x="8562" y="0"/>
            <a:ext cx="12183438" cy="1613044"/>
          </a:xfrm>
          <a:prstGeom prst="strip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INVESTICIJ / DVIG PRODUKTIVNOST, PRIJAZNO OKOLJE ZA INVESTITORJE  = 157,5 mio EUR</a:t>
            </a:r>
          </a:p>
        </p:txBody>
      </p:sp>
      <p:sp>
        <p:nvSpPr>
          <p:cNvPr id="9" name="Diagram poteka: povezovalnik zunanje strani 8"/>
          <p:cNvSpPr/>
          <p:nvPr/>
        </p:nvSpPr>
        <p:spPr>
          <a:xfrm rot="10800000">
            <a:off x="426376" y="1243172"/>
            <a:ext cx="3010329" cy="5614828"/>
          </a:xfrm>
          <a:prstGeom prst="flowChartOffpageConnector">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482885" y="1941816"/>
            <a:ext cx="2953821" cy="4724370"/>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SUBVENCIJE V PODPORO INVESTICIJAM ZA VEČJO PRODUKTIVNOST, KONKURENČNOST, ODPORNOST IN DEKARBONIZACIJO GOSPODARSTVA TER ZA OHRANJANJE DELOVNIH MEST </a:t>
            </a:r>
            <a:endParaRPr lang="sl-SI" sz="23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482885" y="6343792"/>
            <a:ext cx="3400746" cy="630942"/>
          </a:xfrm>
          <a:prstGeom prst="rect">
            <a:avLst/>
          </a:prstGeom>
          <a:noFill/>
        </p:spPr>
        <p:txBody>
          <a:bodyPr wrap="square" rtlCol="0">
            <a:spAutoFit/>
          </a:bodyPr>
          <a:lstStyle/>
          <a:p>
            <a:r>
              <a:rPr lang="sl-SI" sz="3500" b="1" dirty="0">
                <a:solidFill>
                  <a:schemeClr val="accent2"/>
                </a:solidFill>
              </a:rPr>
              <a:t>138,5 mio EUR</a:t>
            </a:r>
            <a:endParaRPr lang="sl-SI" sz="3500" kern="1200" dirty="0">
              <a:solidFill>
                <a:schemeClr val="accent2"/>
              </a:solidFill>
            </a:endParaRPr>
          </a:p>
        </p:txBody>
      </p:sp>
      <p:sp>
        <p:nvSpPr>
          <p:cNvPr id="7" name="PoljeZBesedilom 6"/>
          <p:cNvSpPr txBox="1"/>
          <p:nvPr/>
        </p:nvSpPr>
        <p:spPr>
          <a:xfrm>
            <a:off x="3220948" y="1094198"/>
            <a:ext cx="8414535" cy="7858777"/>
          </a:xfrm>
          <a:prstGeom prst="rect">
            <a:avLst/>
          </a:prstGeom>
          <a:noFill/>
        </p:spPr>
        <p:txBody>
          <a:bodyPr wrap="square" rtlCol="0">
            <a:spAutoFit/>
          </a:bodyPr>
          <a:lstStyle/>
          <a:p>
            <a:pPr fontAlgn="base" hangingPunct="0"/>
            <a:r>
              <a:rPr lang="sl-SI" sz="3500" b="1" dirty="0">
                <a:solidFill>
                  <a:schemeClr val="accent2"/>
                </a:solidFill>
              </a:rPr>
              <a:t>TRIJE JAVNI RAZPISI: </a:t>
            </a:r>
          </a:p>
          <a:p>
            <a:pPr marL="342900" indent="-342900" fontAlgn="base" hangingPunct="0">
              <a:buFont typeface="Arial" panose="020B0604020202020204" pitchFamily="34" charset="0"/>
              <a:buChar char="•"/>
            </a:pPr>
            <a:r>
              <a:rPr lang="sl-SI" sz="2100" b="1" dirty="0">
                <a:solidFill>
                  <a:schemeClr val="accent2"/>
                </a:solidFill>
              </a:rPr>
              <a:t>Na podlagi Zakona o spodbujanju investicij = 88 mio EUR:</a:t>
            </a:r>
          </a:p>
          <a:p>
            <a:pPr marL="800100" lvl="1" indent="-342900" fontAlgn="base" hangingPunct="0">
              <a:buFont typeface="Arial" panose="020B0604020202020204" pitchFamily="34" charset="0"/>
              <a:buChar char="•"/>
            </a:pPr>
            <a:r>
              <a:rPr lang="sl-SI" b="1" dirty="0">
                <a:solidFill>
                  <a:schemeClr val="bg2">
                    <a:lumMod val="50000"/>
                  </a:schemeClr>
                </a:solidFill>
              </a:rPr>
              <a:t>Za večje investicije - to je nad 1 mio EUR v predelovalni dejavnosti, nad 0,5 mio EUR v storitveni dejavnosti in nad 0,5 mio EUR v razvojno-raziskovalni dejavnosti </a:t>
            </a:r>
          </a:p>
          <a:p>
            <a:pPr marL="800100" lvl="1" indent="-342900" fontAlgn="base" hangingPunct="0">
              <a:buFont typeface="Arial" panose="020B0604020202020204" pitchFamily="34" charset="0"/>
              <a:buChar char="•"/>
            </a:pPr>
            <a:r>
              <a:rPr lang="sl-SI" b="1" dirty="0">
                <a:solidFill>
                  <a:schemeClr val="bg2">
                    <a:lumMod val="50000"/>
                  </a:schemeClr>
                </a:solidFill>
              </a:rPr>
              <a:t>Upravičenci: Podjetja (MSP in velika)</a:t>
            </a:r>
            <a:endParaRPr lang="sl-SI" dirty="0">
              <a:solidFill>
                <a:schemeClr val="bg2">
                  <a:lumMod val="50000"/>
                </a:schemeClr>
              </a:solidFill>
            </a:endParaRPr>
          </a:p>
          <a:p>
            <a:pPr marL="800100" lvl="1" indent="-342900" fontAlgn="base" hangingPunct="0">
              <a:buFont typeface="Arial" panose="020B0604020202020204" pitchFamily="34" charset="0"/>
              <a:buChar char="•"/>
            </a:pPr>
            <a:r>
              <a:rPr lang="sl-SI" b="1" dirty="0">
                <a:solidFill>
                  <a:schemeClr val="bg2">
                    <a:lumMod val="50000"/>
                  </a:schemeClr>
                </a:solidFill>
              </a:rPr>
              <a:t>Upravičeni stroški</a:t>
            </a:r>
            <a:r>
              <a:rPr lang="sl-SI" dirty="0">
                <a:solidFill>
                  <a:schemeClr val="bg2">
                    <a:lumMod val="50000"/>
                  </a:schemeClr>
                </a:solidFill>
              </a:rPr>
              <a:t>: investicije v osnovna opredmetena in neopredmetena sredstva </a:t>
            </a:r>
          </a:p>
          <a:p>
            <a:pPr marL="800100" lvl="1" indent="-342900" fontAlgn="base" hangingPunct="0">
              <a:buFont typeface="Arial" panose="020B0604020202020204" pitchFamily="34" charset="0"/>
              <a:buChar char="•"/>
            </a:pPr>
            <a:r>
              <a:rPr lang="sl-SI" b="1" dirty="0">
                <a:solidFill>
                  <a:schemeClr val="bg2">
                    <a:lumMod val="50000"/>
                  </a:schemeClr>
                </a:solidFill>
              </a:rPr>
              <a:t>Shema:</a:t>
            </a:r>
            <a:r>
              <a:rPr lang="sl-SI" dirty="0">
                <a:solidFill>
                  <a:schemeClr val="bg2">
                    <a:lumMod val="50000"/>
                  </a:schemeClr>
                </a:solidFill>
              </a:rPr>
              <a:t> predvidoma regionalna shema ali MSP shema</a:t>
            </a:r>
          </a:p>
          <a:p>
            <a:pPr marL="800100" lvl="1" indent="-342900" fontAlgn="base" hangingPunct="0">
              <a:buFont typeface="Arial" panose="020B0604020202020204" pitchFamily="34" charset="0"/>
              <a:buChar char="•"/>
            </a:pPr>
            <a:r>
              <a:rPr lang="sl-SI" b="1" dirty="0">
                <a:solidFill>
                  <a:schemeClr val="bg2">
                    <a:lumMod val="50000"/>
                  </a:schemeClr>
                </a:solidFill>
              </a:rPr>
              <a:t>Izvajal bo SPIRIT, objava bo predvidoma Q2 2022 </a:t>
            </a:r>
          </a:p>
          <a:p>
            <a:pPr marL="800100" lvl="1" indent="-342900" fontAlgn="base" hangingPunct="0">
              <a:buFont typeface="Arial" panose="020B0604020202020204" pitchFamily="34" charset="0"/>
              <a:buChar char="•"/>
            </a:pPr>
            <a:r>
              <a:rPr lang="sl-SI" dirty="0">
                <a:solidFill>
                  <a:schemeClr val="bg2">
                    <a:lumMod val="50000"/>
                  </a:schemeClr>
                </a:solidFill>
              </a:rPr>
              <a:t>Predvidenih je cca. 59 projektov za podporo</a:t>
            </a:r>
          </a:p>
          <a:p>
            <a:pPr marL="342900" indent="-342900" fontAlgn="base" hangingPunct="0">
              <a:buFont typeface="Arial" panose="020B0604020202020204" pitchFamily="34" charset="0"/>
              <a:buChar char="•"/>
            </a:pPr>
            <a:r>
              <a:rPr lang="sl-SI" sz="2100" b="1" dirty="0">
                <a:solidFill>
                  <a:schemeClr val="accent2"/>
                </a:solidFill>
              </a:rPr>
              <a:t>Na podlagi Zakona o spodbujanju skladnega regionalnega razvoja =   20 mio EUR </a:t>
            </a:r>
          </a:p>
          <a:p>
            <a:pPr marL="742950" lvl="1" indent="-285750">
              <a:buFont typeface="Arial" panose="020B0604020202020204" pitchFamily="34" charset="0"/>
              <a:buChar char="•"/>
            </a:pPr>
            <a:r>
              <a:rPr lang="sl-SI" b="1" dirty="0">
                <a:solidFill>
                  <a:schemeClr val="bg2">
                    <a:lumMod val="50000"/>
                  </a:schemeClr>
                </a:solidFill>
              </a:rPr>
              <a:t>Za manjše investicije v razponu med min. 100.000,00 EUR in 300.000,00 EUR</a:t>
            </a:r>
          </a:p>
          <a:p>
            <a:pPr marL="742950" lvl="1" indent="-285750">
              <a:buFont typeface="Arial" panose="020B0604020202020204" pitchFamily="34" charset="0"/>
              <a:buChar char="•"/>
            </a:pPr>
            <a:r>
              <a:rPr lang="sl-SI" b="1" dirty="0">
                <a:solidFill>
                  <a:schemeClr val="bg2">
                    <a:lumMod val="50000"/>
                  </a:schemeClr>
                </a:solidFill>
              </a:rPr>
              <a:t>Upravičenci: MSP</a:t>
            </a:r>
            <a:r>
              <a:rPr lang="sl-SI" dirty="0">
                <a:solidFill>
                  <a:schemeClr val="bg2">
                    <a:lumMod val="50000"/>
                  </a:schemeClr>
                </a:solidFill>
              </a:rPr>
              <a:t>, praviloma prednost MSP-ji s sedežem na obmejnih problemskih območjih in na drugih problemskih območjih oz. na območjih, ki izkazujejo večje regionalne probleme v primerjavi z bolj razvitimi območji Slovenije – ohranitev delovnih mest, poleg rasti produktivnosti ob zelenem in digitalnem prehodu.</a:t>
            </a:r>
          </a:p>
          <a:p>
            <a:r>
              <a:rPr lang="sl-SI" dirty="0">
                <a:solidFill>
                  <a:schemeClr val="bg2">
                    <a:lumMod val="50000"/>
                  </a:schemeClr>
                </a:solidFill>
              </a:rPr>
              <a:t> </a:t>
            </a:r>
            <a:endParaRPr lang="sl-SI" sz="2400" dirty="0">
              <a:solidFill>
                <a:schemeClr val="bg2">
                  <a:lumMod val="50000"/>
                </a:schemeClr>
              </a:solidFill>
            </a:endParaRPr>
          </a:p>
          <a:p>
            <a:pPr marL="800100" lvl="1" indent="-342900" fontAlgn="base" hangingPunct="0">
              <a:buFont typeface="Arial" panose="020B0604020202020204" pitchFamily="34" charset="0"/>
              <a:buChar char="•"/>
            </a:pPr>
            <a:endParaRPr lang="sl-SI" dirty="0">
              <a:solidFill>
                <a:schemeClr val="bg2">
                  <a:lumMod val="50000"/>
                </a:schemeClr>
              </a:solidFill>
            </a:endParaRPr>
          </a:p>
          <a:p>
            <a:pPr marL="457200" indent="-457200" fontAlgn="base" hangingPunct="0">
              <a:buAutoNum type="arabicParenR"/>
            </a:pPr>
            <a:endParaRPr lang="sl-SI" sz="2100" dirty="0">
              <a:solidFill>
                <a:schemeClr val="accent2"/>
              </a:solidFill>
            </a:endParaRPr>
          </a:p>
          <a:p>
            <a:pPr marL="285750" lvl="0" indent="-285750">
              <a:buFont typeface="Arial" panose="020B0604020202020204" pitchFamily="34" charset="0"/>
              <a:buChar char="•"/>
            </a:pPr>
            <a:endParaRPr lang="sl-SI" sz="3500" b="1" dirty="0">
              <a:solidFill>
                <a:schemeClr val="accent2"/>
              </a:solidFill>
            </a:endParaRPr>
          </a:p>
          <a:p>
            <a:endParaRPr lang="sl-SI" sz="3500" kern="1200" dirty="0">
              <a:solidFill>
                <a:schemeClr val="accent2"/>
              </a:solidFill>
            </a:endParaRPr>
          </a:p>
        </p:txBody>
      </p:sp>
      <p:sp>
        <p:nvSpPr>
          <p:cNvPr id="11" name="Leva puščica 10"/>
          <p:cNvSpPr/>
          <p:nvPr/>
        </p:nvSpPr>
        <p:spPr>
          <a:xfrm rot="20727822">
            <a:off x="9354398" y="3311669"/>
            <a:ext cx="1956816" cy="969264"/>
          </a:xfrm>
          <a:prstGeom prst="lef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Izvajal bo: SPIRIT</a:t>
            </a:r>
          </a:p>
        </p:txBody>
      </p:sp>
    </p:spTree>
    <p:extLst>
      <p:ext uri="{BB962C8B-B14F-4D97-AF65-F5344CB8AC3E}">
        <p14:creationId xmlns:p14="http://schemas.microsoft.com/office/powerpoint/2010/main" val="816403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solidFill>
                <a:schemeClr val="accent2"/>
              </a:solidFill>
            </a:endParaRPr>
          </a:p>
        </p:txBody>
      </p:sp>
      <p:sp>
        <p:nvSpPr>
          <p:cNvPr id="5" name="Desna puščica s črticami 4"/>
          <p:cNvSpPr/>
          <p:nvPr/>
        </p:nvSpPr>
        <p:spPr>
          <a:xfrm>
            <a:off x="8562" y="0"/>
            <a:ext cx="12183438" cy="1613044"/>
          </a:xfrm>
          <a:prstGeom prst="strip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INVESTICIJ / DVIG PRODUKTIVNOST, PRIJAZNO OKOLJE ZA INVESTITORJE  = 157,5 mio EUR</a:t>
            </a:r>
          </a:p>
        </p:txBody>
      </p:sp>
      <p:sp>
        <p:nvSpPr>
          <p:cNvPr id="9" name="Diagram poteka: povezovalnik zunanje strani 8"/>
          <p:cNvSpPr/>
          <p:nvPr/>
        </p:nvSpPr>
        <p:spPr>
          <a:xfrm rot="10800000">
            <a:off x="426376" y="1243172"/>
            <a:ext cx="3010329" cy="5614828"/>
          </a:xfrm>
          <a:prstGeom prst="flowChartOffpageConnector">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482885" y="1941816"/>
            <a:ext cx="2953821" cy="4724370"/>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SUBVENCIJE V PODPORO INVESTICIJAM ZA VEČJO PRODUKTIVNOST, KONKURENČNOST, ODPORNOST IN DEKARBONIZACIJO GOSPODARSTVA TER ZA OHRANJANJE DELOVNIH MEST </a:t>
            </a:r>
            <a:endParaRPr lang="sl-SI" sz="23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482885" y="6343792"/>
            <a:ext cx="3400746" cy="630942"/>
          </a:xfrm>
          <a:prstGeom prst="rect">
            <a:avLst/>
          </a:prstGeom>
          <a:noFill/>
        </p:spPr>
        <p:txBody>
          <a:bodyPr wrap="square" rtlCol="0">
            <a:spAutoFit/>
          </a:bodyPr>
          <a:lstStyle/>
          <a:p>
            <a:r>
              <a:rPr lang="sl-SI" sz="3500" b="1" dirty="0">
                <a:solidFill>
                  <a:schemeClr val="accent2"/>
                </a:solidFill>
              </a:rPr>
              <a:t>138,5 mio EUR</a:t>
            </a:r>
            <a:endParaRPr lang="sl-SI" sz="3500" kern="1200" dirty="0">
              <a:solidFill>
                <a:schemeClr val="accent2"/>
              </a:solidFill>
            </a:endParaRPr>
          </a:p>
        </p:txBody>
      </p:sp>
      <p:sp>
        <p:nvSpPr>
          <p:cNvPr id="7" name="PoljeZBesedilom 6"/>
          <p:cNvSpPr txBox="1"/>
          <p:nvPr/>
        </p:nvSpPr>
        <p:spPr>
          <a:xfrm>
            <a:off x="3118207" y="1340778"/>
            <a:ext cx="8476180" cy="7402026"/>
          </a:xfrm>
          <a:prstGeom prst="rect">
            <a:avLst/>
          </a:prstGeom>
          <a:noFill/>
        </p:spPr>
        <p:txBody>
          <a:bodyPr wrap="square" rtlCol="0">
            <a:spAutoFit/>
          </a:bodyPr>
          <a:lstStyle/>
          <a:p>
            <a:pPr marL="800100" lvl="1" indent="-342900" fontAlgn="base" hangingPunct="0">
              <a:buFont typeface="Arial" panose="020B0604020202020204" pitchFamily="34" charset="0"/>
              <a:buChar char="•"/>
            </a:pPr>
            <a:r>
              <a:rPr lang="sl-SI" b="1" dirty="0">
                <a:solidFill>
                  <a:schemeClr val="bg2">
                    <a:lumMod val="50000"/>
                  </a:schemeClr>
                </a:solidFill>
              </a:rPr>
              <a:t>Upravičeni stroški</a:t>
            </a:r>
            <a:r>
              <a:rPr lang="sl-SI" dirty="0">
                <a:solidFill>
                  <a:schemeClr val="bg2">
                    <a:lumMod val="50000"/>
                  </a:schemeClr>
                </a:solidFill>
              </a:rPr>
              <a:t>: investicije v osnovna opredmetena in neopredmetena sredstva</a:t>
            </a:r>
          </a:p>
          <a:p>
            <a:pPr marL="800100" lvl="1" indent="-342900" fontAlgn="base" hangingPunct="0">
              <a:buFont typeface="Arial" panose="020B0604020202020204" pitchFamily="34" charset="0"/>
              <a:buChar char="•"/>
            </a:pPr>
            <a:r>
              <a:rPr lang="sl-SI" b="1" dirty="0">
                <a:solidFill>
                  <a:schemeClr val="bg2">
                    <a:lumMod val="50000"/>
                  </a:schemeClr>
                </a:solidFill>
              </a:rPr>
              <a:t>Shema:</a:t>
            </a:r>
            <a:r>
              <a:rPr lang="sl-SI" dirty="0">
                <a:solidFill>
                  <a:schemeClr val="bg2">
                    <a:lumMod val="50000"/>
                  </a:schemeClr>
                </a:solidFill>
              </a:rPr>
              <a:t> predvidoma de </a:t>
            </a:r>
            <a:r>
              <a:rPr lang="sl-SI" dirty="0" err="1">
                <a:solidFill>
                  <a:schemeClr val="bg2">
                    <a:lumMod val="50000"/>
                  </a:schemeClr>
                </a:solidFill>
              </a:rPr>
              <a:t>minimis</a:t>
            </a:r>
            <a:r>
              <a:rPr lang="sl-SI" dirty="0">
                <a:solidFill>
                  <a:schemeClr val="bg2">
                    <a:lumMod val="50000"/>
                  </a:schemeClr>
                </a:solidFill>
              </a:rPr>
              <a:t> shema</a:t>
            </a:r>
          </a:p>
          <a:p>
            <a:pPr marL="800100" lvl="1" indent="-342900" fontAlgn="base" hangingPunct="0">
              <a:buFont typeface="Arial" panose="020B0604020202020204" pitchFamily="34" charset="0"/>
              <a:buChar char="•"/>
            </a:pPr>
            <a:r>
              <a:rPr lang="sl-SI" b="1" dirty="0">
                <a:solidFill>
                  <a:schemeClr val="bg2">
                    <a:lumMod val="50000"/>
                  </a:schemeClr>
                </a:solidFill>
              </a:rPr>
              <a:t>Izvajal bo SPS, objava bo predvidoma Q1 2022 </a:t>
            </a:r>
          </a:p>
          <a:p>
            <a:pPr marL="800100" lvl="1" indent="-342900" fontAlgn="base" hangingPunct="0">
              <a:buFont typeface="Arial" panose="020B0604020202020204" pitchFamily="34" charset="0"/>
              <a:buChar char="•"/>
            </a:pPr>
            <a:r>
              <a:rPr lang="sl-SI" dirty="0">
                <a:solidFill>
                  <a:schemeClr val="bg2">
                    <a:lumMod val="50000"/>
                  </a:schemeClr>
                </a:solidFill>
              </a:rPr>
              <a:t>Predvidenih je cca. 200 projektov za podporo</a:t>
            </a:r>
          </a:p>
          <a:p>
            <a:pPr marL="342900" indent="-342900" fontAlgn="base" hangingPunct="0">
              <a:buFont typeface="Arial" panose="020B0604020202020204" pitchFamily="34" charset="0"/>
              <a:buChar char="•"/>
            </a:pPr>
            <a:r>
              <a:rPr lang="sl-SI" sz="2100" b="1" dirty="0">
                <a:solidFill>
                  <a:schemeClr val="accent2"/>
                </a:solidFill>
              </a:rPr>
              <a:t>Na podlagi Zakona o spodbujanju skladnega regionalnega razvoja           =   30 mio EUR </a:t>
            </a:r>
          </a:p>
          <a:p>
            <a:pPr marL="742950" lvl="1" indent="-285750">
              <a:buFont typeface="Arial" panose="020B0604020202020204" pitchFamily="34" charset="0"/>
              <a:buChar char="•"/>
            </a:pPr>
            <a:r>
              <a:rPr lang="sl-SI" b="1" dirty="0">
                <a:solidFill>
                  <a:schemeClr val="bg2">
                    <a:lumMod val="50000"/>
                  </a:schemeClr>
                </a:solidFill>
              </a:rPr>
              <a:t>Za vrednostno višje investicije v razponu med                                                         min. 300.000,00 EUR in 1 mio EUR EUR</a:t>
            </a:r>
          </a:p>
          <a:p>
            <a:pPr marL="742950" lvl="1" indent="-285750">
              <a:buFont typeface="Arial" panose="020B0604020202020204" pitchFamily="34" charset="0"/>
              <a:buChar char="•"/>
            </a:pPr>
            <a:r>
              <a:rPr lang="sl-SI" b="1" dirty="0">
                <a:solidFill>
                  <a:schemeClr val="bg2">
                    <a:lumMod val="50000"/>
                  </a:schemeClr>
                </a:solidFill>
              </a:rPr>
              <a:t>Upravičenci: MSP</a:t>
            </a:r>
            <a:r>
              <a:rPr lang="sl-SI" dirty="0">
                <a:solidFill>
                  <a:schemeClr val="bg2">
                    <a:lumMod val="50000"/>
                  </a:schemeClr>
                </a:solidFill>
              </a:rPr>
              <a:t>, praviloma prednost MSP-ji s sedežem na obmejnih problemskih območjih in na drugih problemskih območjih oz. na območjih, ki izkazujejo večje regionalne probleme v primerjavi z bolj razvitimi območji Slovenije – ohranitev delovnih mest, poleg rasti produktivnosti ob zelenem in digitalnem prehodu.</a:t>
            </a:r>
          </a:p>
          <a:p>
            <a:pPr marL="800100" lvl="1" indent="-342900" fontAlgn="base" hangingPunct="0">
              <a:buFont typeface="Arial" panose="020B0604020202020204" pitchFamily="34" charset="0"/>
              <a:buChar char="•"/>
            </a:pPr>
            <a:r>
              <a:rPr lang="sl-SI" b="1" dirty="0">
                <a:solidFill>
                  <a:schemeClr val="bg2">
                    <a:lumMod val="50000"/>
                  </a:schemeClr>
                </a:solidFill>
              </a:rPr>
              <a:t>Upravičeni stroški</a:t>
            </a:r>
            <a:r>
              <a:rPr lang="sl-SI" dirty="0">
                <a:solidFill>
                  <a:schemeClr val="bg2">
                    <a:lumMod val="50000"/>
                  </a:schemeClr>
                </a:solidFill>
              </a:rPr>
              <a:t>: investicije v osnovna opredmetena in neopredmetena sredstva </a:t>
            </a:r>
          </a:p>
          <a:p>
            <a:pPr marL="800100" lvl="1" indent="-342900" fontAlgn="base" hangingPunct="0">
              <a:buFont typeface="Arial" panose="020B0604020202020204" pitchFamily="34" charset="0"/>
              <a:buChar char="•"/>
            </a:pPr>
            <a:r>
              <a:rPr lang="sl-SI" b="1" dirty="0">
                <a:solidFill>
                  <a:schemeClr val="bg2">
                    <a:lumMod val="50000"/>
                  </a:schemeClr>
                </a:solidFill>
              </a:rPr>
              <a:t>Shema:</a:t>
            </a:r>
            <a:r>
              <a:rPr lang="sl-SI" dirty="0">
                <a:solidFill>
                  <a:schemeClr val="bg2">
                    <a:lumMod val="50000"/>
                  </a:schemeClr>
                </a:solidFill>
              </a:rPr>
              <a:t> predvidoma regionalna shema ali MSP shema</a:t>
            </a:r>
          </a:p>
          <a:p>
            <a:pPr marL="800100" lvl="1" indent="-342900" fontAlgn="base" hangingPunct="0">
              <a:buFont typeface="Arial" panose="020B0604020202020204" pitchFamily="34" charset="0"/>
              <a:buChar char="•"/>
            </a:pPr>
            <a:r>
              <a:rPr lang="sl-SI" b="1" dirty="0">
                <a:solidFill>
                  <a:schemeClr val="bg2">
                    <a:lumMod val="50000"/>
                  </a:schemeClr>
                </a:solidFill>
              </a:rPr>
              <a:t>Izvajal bo predvidoma MGRT, objava bo predvidoma Q1 2022 </a:t>
            </a:r>
          </a:p>
          <a:p>
            <a:pPr marL="800100" lvl="1" indent="-342900" fontAlgn="base" hangingPunct="0">
              <a:buFont typeface="Arial" panose="020B0604020202020204" pitchFamily="34" charset="0"/>
              <a:buChar char="•"/>
            </a:pPr>
            <a:r>
              <a:rPr lang="sl-SI" dirty="0">
                <a:solidFill>
                  <a:schemeClr val="bg2">
                    <a:lumMod val="50000"/>
                  </a:schemeClr>
                </a:solidFill>
              </a:rPr>
              <a:t>Predvidenih je cca. 100 projektov za podporo</a:t>
            </a:r>
          </a:p>
          <a:p>
            <a:r>
              <a:rPr lang="sl-SI" dirty="0">
                <a:solidFill>
                  <a:schemeClr val="bg2">
                    <a:lumMod val="50000"/>
                  </a:schemeClr>
                </a:solidFill>
              </a:rPr>
              <a:t> </a:t>
            </a:r>
            <a:endParaRPr lang="sl-SI" sz="2400" dirty="0">
              <a:solidFill>
                <a:schemeClr val="bg2">
                  <a:lumMod val="50000"/>
                </a:schemeClr>
              </a:solidFill>
            </a:endParaRPr>
          </a:p>
          <a:p>
            <a:pPr marL="800100" lvl="1" indent="-342900" fontAlgn="base" hangingPunct="0">
              <a:buFont typeface="Arial" panose="020B0604020202020204" pitchFamily="34" charset="0"/>
              <a:buChar char="•"/>
            </a:pPr>
            <a:endParaRPr lang="sl-SI" dirty="0">
              <a:solidFill>
                <a:schemeClr val="bg2">
                  <a:lumMod val="50000"/>
                </a:schemeClr>
              </a:solidFill>
            </a:endParaRPr>
          </a:p>
          <a:p>
            <a:pPr marL="457200" indent="-457200" fontAlgn="base" hangingPunct="0">
              <a:buAutoNum type="arabicParenR"/>
            </a:pPr>
            <a:endParaRPr lang="sl-SI" sz="2100" dirty="0">
              <a:solidFill>
                <a:schemeClr val="accent2"/>
              </a:solidFill>
            </a:endParaRPr>
          </a:p>
          <a:p>
            <a:pPr marL="285750" lvl="0" indent="-285750">
              <a:buFont typeface="Arial" panose="020B0604020202020204" pitchFamily="34" charset="0"/>
              <a:buChar char="•"/>
            </a:pPr>
            <a:endParaRPr lang="sl-SI" sz="3500" b="1" dirty="0">
              <a:solidFill>
                <a:schemeClr val="accent2"/>
              </a:solidFill>
            </a:endParaRPr>
          </a:p>
          <a:p>
            <a:endParaRPr lang="sl-SI" sz="3500" kern="1200" dirty="0">
              <a:solidFill>
                <a:schemeClr val="accent2"/>
              </a:solidFill>
            </a:endParaRPr>
          </a:p>
        </p:txBody>
      </p:sp>
      <p:sp>
        <p:nvSpPr>
          <p:cNvPr id="11" name="Leva puščica 10"/>
          <p:cNvSpPr/>
          <p:nvPr/>
        </p:nvSpPr>
        <p:spPr>
          <a:xfrm rot="20727822">
            <a:off x="9241383" y="1667802"/>
            <a:ext cx="1956816" cy="969264"/>
          </a:xfrm>
          <a:prstGeom prst="lef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Izvajal bo: SPS</a:t>
            </a:r>
          </a:p>
        </p:txBody>
      </p:sp>
      <p:sp>
        <p:nvSpPr>
          <p:cNvPr id="13" name="Leva puščica 12"/>
          <p:cNvSpPr/>
          <p:nvPr/>
        </p:nvSpPr>
        <p:spPr>
          <a:xfrm>
            <a:off x="8388850" y="3071973"/>
            <a:ext cx="3071972" cy="898988"/>
          </a:xfrm>
          <a:prstGeom prst="leftArrow">
            <a:avLst>
              <a:gd name="adj1" fmla="val 54204"/>
              <a:gd name="adj2" fmla="val 50500"/>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Izvajal bo: predvidoma MGRT</a:t>
            </a:r>
          </a:p>
        </p:txBody>
      </p:sp>
    </p:spTree>
    <p:extLst>
      <p:ext uri="{BB962C8B-B14F-4D97-AF65-F5344CB8AC3E}">
        <p14:creationId xmlns:p14="http://schemas.microsoft.com/office/powerpoint/2010/main" val="901317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solidFill>
                <a:schemeClr val="accent2"/>
              </a:solidFill>
            </a:endParaRPr>
          </a:p>
        </p:txBody>
      </p:sp>
      <p:sp>
        <p:nvSpPr>
          <p:cNvPr id="5" name="Desna puščica s črticami 4"/>
          <p:cNvSpPr/>
          <p:nvPr/>
        </p:nvSpPr>
        <p:spPr>
          <a:xfrm>
            <a:off x="8562" y="0"/>
            <a:ext cx="12183438" cy="1613044"/>
          </a:xfrm>
          <a:prstGeom prst="strip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INVESTICIJ / DVIG PRODUKTIVNOST, PRIJAZNO OKOLJE ZA INVESTITORJE  = 157,5 mio EUR</a:t>
            </a:r>
          </a:p>
        </p:txBody>
      </p:sp>
      <p:sp>
        <p:nvSpPr>
          <p:cNvPr id="9" name="Diagram poteka: povezovalnik zunanje strani 8"/>
          <p:cNvSpPr/>
          <p:nvPr/>
        </p:nvSpPr>
        <p:spPr>
          <a:xfrm rot="10800000">
            <a:off x="426376" y="1243172"/>
            <a:ext cx="3010329" cy="5614828"/>
          </a:xfrm>
          <a:prstGeom prst="flowChartOffpageConnector">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482885" y="1941816"/>
            <a:ext cx="2953821" cy="4724370"/>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SUBVENCIJE V PODPORO INVESTICIJAM ZA VEČJO PRODUKTIVNOST, KONKURENČNOST, ODPORNOST IN DEKARBONIZACIJO GOSPODARSTVA TER ZA OHRANJANJE DELOVNIH MEST </a:t>
            </a:r>
            <a:endParaRPr lang="sl-SI" sz="23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482885" y="6343792"/>
            <a:ext cx="3400746" cy="630942"/>
          </a:xfrm>
          <a:prstGeom prst="rect">
            <a:avLst/>
          </a:prstGeom>
          <a:noFill/>
        </p:spPr>
        <p:txBody>
          <a:bodyPr wrap="square" rtlCol="0">
            <a:spAutoFit/>
          </a:bodyPr>
          <a:lstStyle/>
          <a:p>
            <a:r>
              <a:rPr lang="sl-SI" sz="3500" b="1" dirty="0">
                <a:solidFill>
                  <a:schemeClr val="accent2"/>
                </a:solidFill>
              </a:rPr>
              <a:t>138,5 mio EUR</a:t>
            </a:r>
            <a:endParaRPr lang="sl-SI" sz="3500" kern="1200" dirty="0">
              <a:solidFill>
                <a:schemeClr val="accent2"/>
              </a:solidFill>
            </a:endParaRPr>
          </a:p>
        </p:txBody>
      </p:sp>
      <p:sp>
        <p:nvSpPr>
          <p:cNvPr id="7" name="PoljeZBesedilom 6"/>
          <p:cNvSpPr txBox="1"/>
          <p:nvPr/>
        </p:nvSpPr>
        <p:spPr>
          <a:xfrm>
            <a:off x="2696967" y="2347645"/>
            <a:ext cx="8486454" cy="3662541"/>
          </a:xfrm>
          <a:prstGeom prst="rect">
            <a:avLst/>
          </a:prstGeom>
          <a:noFill/>
        </p:spPr>
        <p:txBody>
          <a:bodyPr wrap="square" rtlCol="0">
            <a:spAutoFit/>
          </a:bodyPr>
          <a:lstStyle/>
          <a:p>
            <a:pPr marL="800100" lvl="1" indent="-342900" fontAlgn="base" hangingPunct="0">
              <a:buFont typeface="Arial" panose="020B0604020202020204" pitchFamily="34" charset="0"/>
              <a:buChar char="•"/>
            </a:pPr>
            <a:r>
              <a:rPr lang="sl-SI" b="1" dirty="0">
                <a:solidFill>
                  <a:schemeClr val="bg2">
                    <a:lumMod val="50000"/>
                  </a:schemeClr>
                </a:solidFill>
              </a:rPr>
              <a:t>Projekti bodo morali </a:t>
            </a:r>
            <a:r>
              <a:rPr lang="sl-SI" b="1">
                <a:solidFill>
                  <a:schemeClr val="bg2">
                    <a:lumMod val="50000"/>
                  </a:schemeClr>
                </a:solidFill>
              </a:rPr>
              <a:t>izkazovati rast v produktivnosti ob zelenem prehodu </a:t>
            </a:r>
            <a:r>
              <a:rPr lang="sl-SI" dirty="0">
                <a:solidFill>
                  <a:schemeClr val="bg2">
                    <a:lumMod val="50000"/>
                  </a:schemeClr>
                </a:solidFill>
              </a:rPr>
              <a:t>(energetska učinkovitost proizvodnje, okolijsko odgovorno ravnanje, snovna učinkovitost, krožni elementi poslovanja itd.) </a:t>
            </a:r>
            <a:r>
              <a:rPr lang="sl-SI" b="1" dirty="0">
                <a:solidFill>
                  <a:schemeClr val="bg2">
                    <a:lumMod val="50000"/>
                  </a:schemeClr>
                </a:solidFill>
              </a:rPr>
              <a:t>in izkazati hitro izvedljivost:</a:t>
            </a:r>
          </a:p>
          <a:p>
            <a:pPr marL="800100" lvl="1" indent="-342900" fontAlgn="base" hangingPunct="0">
              <a:buFont typeface="Arial" panose="020B0604020202020204" pitchFamily="34" charset="0"/>
              <a:buChar char="•"/>
            </a:pPr>
            <a:r>
              <a:rPr lang="sl-SI" dirty="0">
                <a:solidFill>
                  <a:schemeClr val="bg2">
                    <a:lumMod val="50000"/>
                  </a:schemeClr>
                </a:solidFill>
              </a:rPr>
              <a:t>Ni dovoljeno podpreti investicij, ki niso skladnje z načelom DNSH (izključene dejavnosti)</a:t>
            </a:r>
          </a:p>
          <a:p>
            <a:pPr marL="800100" lvl="1" indent="-342900" fontAlgn="base" hangingPunct="0">
              <a:buFont typeface="Arial" panose="020B0604020202020204" pitchFamily="34" charset="0"/>
              <a:buChar char="•"/>
            </a:pPr>
            <a:r>
              <a:rPr lang="sl-SI" dirty="0">
                <a:solidFill>
                  <a:schemeClr val="bg2">
                    <a:lumMod val="50000"/>
                  </a:schemeClr>
                </a:solidFill>
              </a:rPr>
              <a:t>Prejemnike investicijskih spodbud bomo s pogodbo o sofinanciranju zavezali k dodatnim merljivim trajnostnim kazalnikom, ki bodo morali biti doseženi ob zaključku investicije</a:t>
            </a:r>
          </a:p>
          <a:p>
            <a:pPr marL="457200" indent="-457200" fontAlgn="base" hangingPunct="0">
              <a:buAutoNum type="arabicParenR"/>
            </a:pPr>
            <a:endParaRPr lang="sl-SI" dirty="0">
              <a:solidFill>
                <a:schemeClr val="accent2"/>
              </a:solidFill>
            </a:endParaRPr>
          </a:p>
          <a:p>
            <a:pPr marL="285750" lvl="0" indent="-285750">
              <a:buFont typeface="Arial" panose="020B0604020202020204" pitchFamily="34" charset="0"/>
              <a:buChar char="•"/>
            </a:pPr>
            <a:endParaRPr lang="sl-SI" sz="3500" b="1" dirty="0">
              <a:solidFill>
                <a:schemeClr val="accent2"/>
              </a:solidFill>
            </a:endParaRPr>
          </a:p>
          <a:p>
            <a:endParaRPr lang="sl-SI" sz="3500" kern="1200" dirty="0">
              <a:solidFill>
                <a:schemeClr val="accent2"/>
              </a:solidFill>
            </a:endParaRPr>
          </a:p>
        </p:txBody>
      </p:sp>
      <p:graphicFrame>
        <p:nvGraphicFramePr>
          <p:cNvPr id="4" name="Tabela 3"/>
          <p:cNvGraphicFramePr>
            <a:graphicFrameLocks noGrp="1"/>
          </p:cNvGraphicFramePr>
          <p:nvPr>
            <p:extLst>
              <p:ext uri="{D42A27DB-BD31-4B8C-83A1-F6EECF244321}">
                <p14:modId xmlns:p14="http://schemas.microsoft.com/office/powerpoint/2010/main" val="1185428979"/>
              </p:ext>
            </p:extLst>
          </p:nvPr>
        </p:nvGraphicFramePr>
        <p:xfrm>
          <a:off x="4244937" y="9246521"/>
          <a:ext cx="6356026" cy="4030846"/>
        </p:xfrm>
        <a:graphic>
          <a:graphicData uri="http://schemas.openxmlformats.org/drawingml/2006/table">
            <a:tbl>
              <a:tblPr firstRow="1" firstCol="1" bandRow="1" bandCol="1">
                <a:tableStyleId>{5C22544A-7EE6-4342-B048-85BDC9FD1C3A}</a:tableStyleId>
              </a:tblPr>
              <a:tblGrid>
                <a:gridCol w="2009865">
                  <a:extLst>
                    <a:ext uri="{9D8B030D-6E8A-4147-A177-3AD203B41FA5}">
                      <a16:colId xmlns:a16="http://schemas.microsoft.com/office/drawing/2014/main" val="3794442364"/>
                    </a:ext>
                  </a:extLst>
                </a:gridCol>
                <a:gridCol w="4346161">
                  <a:extLst>
                    <a:ext uri="{9D8B030D-6E8A-4147-A177-3AD203B41FA5}">
                      <a16:colId xmlns:a16="http://schemas.microsoft.com/office/drawing/2014/main" val="878776458"/>
                    </a:ext>
                  </a:extLst>
                </a:gridCol>
              </a:tblGrid>
              <a:tr h="2346156">
                <a:tc>
                  <a:txBody>
                    <a:bodyPr/>
                    <a:lstStyle/>
                    <a:p>
                      <a:pPr marL="228600">
                        <a:lnSpc>
                          <a:spcPct val="107000"/>
                        </a:lnSpc>
                        <a:spcAft>
                          <a:spcPts val="0"/>
                        </a:spcAft>
                      </a:pPr>
                      <a:r>
                        <a:rPr lang="sl-SI" sz="1000">
                          <a:effectLst/>
                        </a:rPr>
                        <a:t>1.	Energetska učinkovitost proizvodnje</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15240" algn="just">
                        <a:lnSpc>
                          <a:spcPct val="107000"/>
                        </a:lnSpc>
                        <a:spcAft>
                          <a:spcPts val="0"/>
                        </a:spcAft>
                      </a:pPr>
                      <a:r>
                        <a:rPr lang="sl-SI" sz="1000">
                          <a:effectLst/>
                        </a:rPr>
                        <a:t>1.1 Pri investiciji v širitev zmogljivosti gospodarske družbe ali v bistveno spremembo v celotnem proizvodnem procesu gospodarske družbe, se mora</a:t>
                      </a:r>
                      <a:r>
                        <a:rPr lang="sl-SI" sz="1000" u="sng">
                          <a:effectLst/>
                        </a:rPr>
                        <a:t> poraba energije pri proizvodnji obstoječega proizvoda zmanjšati  vsaj za 10%.</a:t>
                      </a:r>
                      <a:endParaRPr lang="sl-SI" sz="1100">
                        <a:effectLst/>
                      </a:endParaRPr>
                    </a:p>
                    <a:p>
                      <a:pPr marL="15240" algn="just">
                        <a:lnSpc>
                          <a:spcPct val="107000"/>
                        </a:lnSpc>
                        <a:spcAft>
                          <a:spcPts val="0"/>
                        </a:spcAft>
                      </a:pPr>
                      <a:r>
                        <a:rPr lang="sl-SI" sz="1000" u="none" strike="noStrike">
                          <a:effectLst/>
                        </a:rPr>
                        <a:t> </a:t>
                      </a:r>
                      <a:endParaRPr lang="sl-SI" sz="1100">
                        <a:effectLst/>
                      </a:endParaRPr>
                    </a:p>
                    <a:p>
                      <a:pPr marL="15240" algn="just">
                        <a:lnSpc>
                          <a:spcPct val="107000"/>
                        </a:lnSpc>
                        <a:spcAft>
                          <a:spcPts val="0"/>
                        </a:spcAft>
                      </a:pPr>
                      <a:r>
                        <a:rPr lang="sl-SI" sz="1000">
                          <a:effectLst/>
                        </a:rPr>
                        <a:t>1.2 Pri investiciji v vzpostavitev nove gospodarske družbe ali v diverzifikacijo proizvodnje gospodarske družbe v nove proizvode, ki niso bili predhodno proizvedeni v gospodarski družbi, mora biti iz investicijske dokumentacije razviden nakup novih strojev in opreme, ki mora biti skladna z najvišjimi energetskimi standardi oziroma se nanaša na najboljšo razpoložljivo tehnologijo.</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819148679"/>
                  </a:ext>
                </a:extLst>
              </a:tr>
              <a:tr h="418796">
                <a:tc>
                  <a:txBody>
                    <a:bodyPr/>
                    <a:lstStyle/>
                    <a:p>
                      <a:pPr marL="228600">
                        <a:lnSpc>
                          <a:spcPct val="107000"/>
                        </a:lnSpc>
                        <a:spcAft>
                          <a:spcPts val="0"/>
                        </a:spcAft>
                      </a:pPr>
                      <a:r>
                        <a:rPr lang="sl-SI" sz="1000">
                          <a:effectLst/>
                        </a:rPr>
                        <a:t>2.	Okoljsko odgovorno ravnanje</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15240" algn="just">
                        <a:lnSpc>
                          <a:spcPct val="107000"/>
                        </a:lnSpc>
                        <a:spcAft>
                          <a:spcPts val="0"/>
                        </a:spcAft>
                      </a:pPr>
                      <a:r>
                        <a:rPr lang="sl-SI" sz="1000">
                          <a:effectLst/>
                        </a:rPr>
                        <a:t>Investitor ima </a:t>
                      </a:r>
                      <a:r>
                        <a:rPr lang="sl-SI" sz="1000" u="sng">
                          <a:effectLst/>
                        </a:rPr>
                        <a:t>strategijo oziroma akcijski načrt okoljsko odgovornega ravnanja.</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7593925"/>
                  </a:ext>
                </a:extLst>
              </a:tr>
              <a:tr h="418796">
                <a:tc>
                  <a:txBody>
                    <a:bodyPr/>
                    <a:lstStyle/>
                    <a:p>
                      <a:pPr marL="228600">
                        <a:lnSpc>
                          <a:spcPct val="107000"/>
                        </a:lnSpc>
                        <a:spcAft>
                          <a:spcPts val="0"/>
                        </a:spcAft>
                      </a:pPr>
                      <a:r>
                        <a:rPr lang="sl-SI" sz="1000">
                          <a:effectLst/>
                        </a:rPr>
                        <a:t>3.	Začetek izvajanja investicije</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15240" algn="just">
                        <a:lnSpc>
                          <a:spcPct val="107000"/>
                        </a:lnSpc>
                        <a:spcAft>
                          <a:spcPts val="0"/>
                        </a:spcAft>
                      </a:pPr>
                      <a:r>
                        <a:rPr lang="sl-SI" sz="1000">
                          <a:effectLst/>
                        </a:rPr>
                        <a:t>Investicija se začne najkasneje </a:t>
                      </a:r>
                      <a:r>
                        <a:rPr lang="sl-SI" sz="1000" u="sng">
                          <a:effectLst/>
                        </a:rPr>
                        <a:t>v roku šest mesecev po podpisu pogodbe o sofinanciranju.</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59729308"/>
                  </a:ext>
                </a:extLst>
              </a:tr>
              <a:tr h="847098">
                <a:tc>
                  <a:txBody>
                    <a:bodyPr/>
                    <a:lstStyle/>
                    <a:p>
                      <a:pPr marL="228600">
                        <a:lnSpc>
                          <a:spcPct val="107000"/>
                        </a:lnSpc>
                        <a:spcAft>
                          <a:spcPts val="0"/>
                        </a:spcAft>
                      </a:pPr>
                      <a:r>
                        <a:rPr lang="sl-SI" sz="1000">
                          <a:effectLst/>
                        </a:rPr>
                        <a:t>4. Snovna učinkovitost proizvodnje</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15240" algn="just">
                        <a:lnSpc>
                          <a:spcPct val="107000"/>
                        </a:lnSpc>
                        <a:spcAft>
                          <a:spcPts val="0"/>
                        </a:spcAft>
                      </a:pPr>
                      <a:r>
                        <a:rPr lang="sl-SI" sz="1000" dirty="0">
                          <a:effectLst/>
                        </a:rPr>
                        <a:t>Pri investiciji v širitev zmogljivosti gospodarske družbe ali v bistveno spremembo v celotnem proizvodnem procesu gospodarske družbe, se mora </a:t>
                      </a:r>
                      <a:r>
                        <a:rPr lang="sl-SI" sz="1000" u="sng" dirty="0">
                          <a:effectLst/>
                        </a:rPr>
                        <a:t>poraba materialov/surovin pri proizvodnji obstoječega proizvoda zmanjšati  vsaj za 10%.</a:t>
                      </a: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265078130"/>
                  </a:ext>
                </a:extLst>
              </a:tr>
            </a:tbl>
          </a:graphicData>
        </a:graphic>
      </p:graphicFrame>
    </p:spTree>
    <p:extLst>
      <p:ext uri="{BB962C8B-B14F-4D97-AF65-F5344CB8AC3E}">
        <p14:creationId xmlns:p14="http://schemas.microsoft.com/office/powerpoint/2010/main" val="2417716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1" y="0"/>
            <a:ext cx="12243371" cy="1684962"/>
          </a:xfrm>
          <a:prstGeom prst="strip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INVESTICIJ / DVIG PRODUKTIVNOST, PRIJAZNO OKOLJE ZA INVESTITORJE  = 157,5 mio EUR</a:t>
            </a:r>
          </a:p>
        </p:txBody>
      </p:sp>
      <p:sp>
        <p:nvSpPr>
          <p:cNvPr id="9" name="Diagram poteka: povezovalnik zunanje strani 8"/>
          <p:cNvSpPr/>
          <p:nvPr/>
        </p:nvSpPr>
        <p:spPr>
          <a:xfrm rot="10800000">
            <a:off x="955489" y="1304817"/>
            <a:ext cx="3067869" cy="5553181"/>
          </a:xfrm>
          <a:prstGeom prst="flowChartOffpageConnector">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955489" y="2743200"/>
            <a:ext cx="3067870" cy="4647426"/>
          </a:xfrm>
          <a:prstGeom prst="rect">
            <a:avLst/>
          </a:prstGeom>
          <a:noFill/>
        </p:spPr>
        <p:txBody>
          <a:bodyPr wrap="square" rtlCol="0">
            <a:spAutoFit/>
          </a:bodyPr>
          <a:lstStyle/>
          <a:p>
            <a:pPr algn="ctr"/>
            <a:r>
              <a:rPr lang="sl-SI" sz="2500" b="1" u="sng" dirty="0">
                <a:solidFill>
                  <a:schemeClr val="tx1">
                    <a:lumMod val="65000"/>
                    <a:lumOff val="35000"/>
                  </a:schemeClr>
                </a:solidFill>
              </a:rPr>
              <a:t>Naložba 2:</a:t>
            </a:r>
          </a:p>
          <a:p>
            <a:pPr algn="ctr"/>
            <a:r>
              <a:rPr lang="sl-SI" sz="2800" b="1" dirty="0">
                <a:solidFill>
                  <a:schemeClr val="tx1">
                    <a:lumMod val="65000"/>
                    <a:lumOff val="35000"/>
                  </a:schemeClr>
                </a:solidFill>
              </a:rPr>
              <a:t>JAVNI RAZPIS ZA ZAGOTAVLJANJE INOVATIVNIH EKOSISTEMOV EKONOMSKO-POSLOVNE INFRASTRUKTURE</a:t>
            </a:r>
            <a:endParaRPr lang="sl-SI" sz="2500" b="1" dirty="0">
              <a:solidFill>
                <a:schemeClr val="tx1">
                  <a:lumMod val="65000"/>
                  <a:lumOff val="35000"/>
                </a:schemeClr>
              </a:solidFill>
            </a:endParaRPr>
          </a:p>
          <a:p>
            <a:pPr algn="ctr"/>
            <a:endParaRPr lang="sl-SI" sz="2500" b="1" dirty="0">
              <a:solidFill>
                <a:schemeClr val="tx1">
                  <a:lumMod val="65000"/>
                  <a:lumOff val="35000"/>
                </a:schemeClr>
              </a:solidFill>
            </a:endParaRP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6" y="6190179"/>
            <a:ext cx="2774022" cy="707886"/>
          </a:xfrm>
          <a:prstGeom prst="rect">
            <a:avLst/>
          </a:prstGeom>
          <a:noFill/>
        </p:spPr>
        <p:txBody>
          <a:bodyPr wrap="square" rtlCol="0">
            <a:spAutoFit/>
          </a:bodyPr>
          <a:lstStyle/>
          <a:p>
            <a:r>
              <a:rPr lang="sl-SI" sz="4000" b="1" dirty="0">
                <a:solidFill>
                  <a:schemeClr val="accent2"/>
                </a:solidFill>
              </a:rPr>
              <a:t>18 mio EUR</a:t>
            </a:r>
            <a:endParaRPr lang="sl-SI" sz="4000" kern="1200" dirty="0">
              <a:solidFill>
                <a:schemeClr val="accent2"/>
              </a:solidFill>
            </a:endParaRPr>
          </a:p>
        </p:txBody>
      </p:sp>
      <p:sp>
        <p:nvSpPr>
          <p:cNvPr id="7" name="PoljeZBesedilom 6"/>
          <p:cNvSpPr txBox="1"/>
          <p:nvPr/>
        </p:nvSpPr>
        <p:spPr>
          <a:xfrm>
            <a:off x="3706837" y="2332233"/>
            <a:ext cx="7974880" cy="5863144"/>
          </a:xfrm>
          <a:prstGeom prst="rect">
            <a:avLst/>
          </a:prstGeom>
          <a:noFill/>
        </p:spPr>
        <p:txBody>
          <a:bodyPr wrap="square" rtlCol="0">
            <a:spAutoFit/>
          </a:bodyPr>
          <a:lstStyle/>
          <a:p>
            <a:pPr marL="285750" indent="-285750" fontAlgn="base" hangingPunct="0">
              <a:buFont typeface="Arial" panose="020B0604020202020204" pitchFamily="34" charset="0"/>
              <a:buChar char="•"/>
            </a:pPr>
            <a:r>
              <a:rPr lang="sl-SI" dirty="0">
                <a:solidFill>
                  <a:schemeClr val="bg2">
                    <a:lumMod val="50000"/>
                  </a:schemeClr>
                </a:solidFill>
              </a:rPr>
              <a:t>Vlaganja v specializirane ekonomsko-poslovne infrastrukture, z namenom ustvarjanja ekosistemov podjetij z visoko dodano vrednostjo ter z namenom ustvarjanja industrijske simbioze, razvojne transformacije degradiranih območij v ekonomsko-poslovno infrastrukturo</a:t>
            </a:r>
          </a:p>
          <a:p>
            <a:pPr marL="285750" indent="-285750" fontAlgn="base" hangingPunct="0">
              <a:buFont typeface="Arial" panose="020B0604020202020204" pitchFamily="34" charset="0"/>
              <a:buChar char="•"/>
            </a:pPr>
            <a:r>
              <a:rPr lang="sl-SI" dirty="0">
                <a:solidFill>
                  <a:schemeClr val="bg2">
                    <a:lumMod val="50000"/>
                  </a:schemeClr>
                </a:solidFill>
              </a:rPr>
              <a:t>V čim večji meri bomo z investicijo opolnomočili funkcionalno degradirana območja, gospodarske oziroma industrijske rabe</a:t>
            </a:r>
          </a:p>
          <a:p>
            <a:pPr marL="285750" indent="-285750" fontAlgn="base" hangingPunct="0">
              <a:buFont typeface="Arial" panose="020B0604020202020204" pitchFamily="34" charset="0"/>
              <a:buChar char="•"/>
            </a:pPr>
            <a:r>
              <a:rPr lang="sl-SI" dirty="0">
                <a:solidFill>
                  <a:schemeClr val="bg2">
                    <a:lumMod val="50000"/>
                  </a:schemeClr>
                </a:solidFill>
              </a:rPr>
              <a:t>V tovrstne cone želimo vključitev MSP s področja IKT oziroma podjetij, infrastrukturo v coni zapeljati na način, da bo omogočala kreiranje digitalnih simbioz </a:t>
            </a:r>
          </a:p>
          <a:p>
            <a:pPr marL="285750" indent="-285750" fontAlgn="base" hangingPunct="0">
              <a:buFont typeface="Arial" panose="020B0604020202020204" pitchFamily="34" charset="0"/>
              <a:buChar char="•"/>
            </a:pPr>
            <a:r>
              <a:rPr lang="sl-SI" dirty="0">
                <a:solidFill>
                  <a:schemeClr val="bg2">
                    <a:lumMod val="50000"/>
                  </a:schemeClr>
                </a:solidFill>
              </a:rPr>
              <a:t>Gre za investicije v javno infrastrukturo, zato ni predvidena uporaba sheme državne pomoči</a:t>
            </a:r>
          </a:p>
          <a:p>
            <a:pPr marL="285750" indent="-285750" fontAlgn="base" hangingPunct="0">
              <a:buFont typeface="Arial" panose="020B0604020202020204" pitchFamily="34" charset="0"/>
              <a:buChar char="•"/>
            </a:pPr>
            <a:r>
              <a:rPr lang="sl-SI" b="1" dirty="0">
                <a:solidFill>
                  <a:schemeClr val="bg2">
                    <a:lumMod val="50000"/>
                  </a:schemeClr>
                </a:solidFill>
              </a:rPr>
              <a:t>Upravičeni stroški:</a:t>
            </a:r>
            <a:r>
              <a:rPr lang="sl-SI" dirty="0">
                <a:solidFill>
                  <a:schemeClr val="bg2">
                    <a:lumMod val="50000"/>
                  </a:schemeClr>
                </a:solidFill>
              </a:rPr>
              <a:t> pridobivanje zemljišč, gradnja, stroški nakupa opreme in drugih opredmetenih osnovnih sredstev, ter strošek zunanjih izvajalcev  – podpora cca 14 poslovnim conam</a:t>
            </a:r>
          </a:p>
          <a:p>
            <a:pPr marL="285750" indent="-285750" fontAlgn="base" hangingPunct="0">
              <a:buFont typeface="Arial" panose="020B0604020202020204" pitchFamily="34" charset="0"/>
              <a:buChar char="•"/>
            </a:pPr>
            <a:endParaRPr lang="sl-SI" dirty="0">
              <a:solidFill>
                <a:schemeClr val="bg2">
                  <a:lumMod val="50000"/>
                </a:schemeClr>
              </a:solidFill>
            </a:endParaRPr>
          </a:p>
          <a:p>
            <a:pPr fontAlgn="base" hangingPunct="0"/>
            <a:r>
              <a:rPr lang="sl-SI" dirty="0">
                <a:solidFill>
                  <a:schemeClr val="bg2">
                    <a:lumMod val="50000"/>
                  </a:schemeClr>
                </a:solidFill>
              </a:rPr>
              <a:t> </a:t>
            </a:r>
          </a:p>
          <a:p>
            <a:endParaRPr lang="sl-SI" sz="1700" dirty="0">
              <a:solidFill>
                <a:schemeClr val="bg2">
                  <a:lumMod val="50000"/>
                </a:schemeClr>
              </a:solidFill>
            </a:endParaRPr>
          </a:p>
          <a:p>
            <a:pPr fontAlgn="base" hangingPunct="0"/>
            <a:r>
              <a:rPr lang="sl-SI" dirty="0">
                <a:solidFill>
                  <a:schemeClr val="bg2">
                    <a:lumMod val="50000"/>
                  </a:schemeClr>
                </a:solidFill>
              </a:rPr>
              <a:t> </a:t>
            </a:r>
          </a:p>
          <a:p>
            <a:pPr fontAlgn="base" hangingPunct="0"/>
            <a:r>
              <a:rPr lang="sl-SI" sz="1600" b="1" dirty="0">
                <a:solidFill>
                  <a:schemeClr val="bg2">
                    <a:lumMod val="50000"/>
                  </a:schemeClr>
                </a:solidFill>
              </a:rPr>
              <a:t> </a:t>
            </a:r>
            <a:endParaRPr lang="sl-SI" sz="1600" dirty="0">
              <a:solidFill>
                <a:schemeClr val="bg2">
                  <a:lumMod val="50000"/>
                </a:schemeClr>
              </a:solidFill>
            </a:endParaRPr>
          </a:p>
          <a:p>
            <a:pPr marL="285750" lvl="0" indent="-285750">
              <a:buFont typeface="Arial" panose="020B0604020202020204" pitchFamily="34" charset="0"/>
              <a:buChar char="•"/>
            </a:pPr>
            <a:endParaRPr lang="sl-SI" b="1" dirty="0">
              <a:solidFill>
                <a:schemeClr val="bg2">
                  <a:lumMod val="50000"/>
                </a:schemeClr>
              </a:solidFill>
            </a:endParaRPr>
          </a:p>
          <a:p>
            <a:endParaRPr lang="sl-SI" sz="1800" kern="1200" dirty="0">
              <a:solidFill>
                <a:schemeClr val="bg2">
                  <a:lumMod val="50000"/>
                </a:schemeClr>
              </a:solidFill>
              <a:latin typeface="+mn-lt"/>
              <a:ea typeface="+mn-ea"/>
              <a:cs typeface="+mn-cs"/>
            </a:endParaRPr>
          </a:p>
        </p:txBody>
      </p:sp>
      <p:sp>
        <p:nvSpPr>
          <p:cNvPr id="4" name="Desna puščica 3"/>
          <p:cNvSpPr/>
          <p:nvPr/>
        </p:nvSpPr>
        <p:spPr>
          <a:xfrm rot="2669417">
            <a:off x="101153" y="2076517"/>
            <a:ext cx="1803804" cy="98668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500" b="1" dirty="0"/>
              <a:t>Izvajal bo: MGRT</a:t>
            </a:r>
          </a:p>
        </p:txBody>
      </p:sp>
      <p:sp>
        <p:nvSpPr>
          <p:cNvPr id="11" name="Desna puščica 10"/>
          <p:cNvSpPr/>
          <p:nvPr/>
        </p:nvSpPr>
        <p:spPr>
          <a:xfrm rot="2831218">
            <a:off x="1735874" y="1564310"/>
            <a:ext cx="1798190" cy="1246694"/>
          </a:xfrm>
          <a:prstGeom prst="rightArrow">
            <a:avLst>
              <a:gd name="adj1" fmla="val 50000"/>
              <a:gd name="adj2" fmla="val 45972"/>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OBJAVA: Q1</a:t>
            </a:r>
            <a:r>
              <a:rPr lang="sl-SI" b="1" dirty="0">
                <a:solidFill>
                  <a:srgbClr val="00B050"/>
                </a:solidFill>
              </a:rPr>
              <a:t> </a:t>
            </a:r>
            <a:r>
              <a:rPr lang="sl-SI" b="1" dirty="0">
                <a:solidFill>
                  <a:schemeClr val="bg1"/>
                </a:solidFill>
              </a:rPr>
              <a:t>2022  (2 roka)</a:t>
            </a:r>
          </a:p>
        </p:txBody>
      </p:sp>
    </p:spTree>
    <p:extLst>
      <p:ext uri="{BB962C8B-B14F-4D97-AF65-F5344CB8AC3E}">
        <p14:creationId xmlns:p14="http://schemas.microsoft.com/office/powerpoint/2010/main" val="4015726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1" y="0"/>
            <a:ext cx="12243371" cy="1684962"/>
          </a:xfrm>
          <a:prstGeom prst="strip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INVESTICIJ / DVIG PRODUKTIVNOST, PRIJAZNO OKOLJE ZA INVESTITORJE  = 157,5 mio EUR</a:t>
            </a:r>
          </a:p>
        </p:txBody>
      </p:sp>
      <p:sp>
        <p:nvSpPr>
          <p:cNvPr id="9" name="Diagram poteka: povezovalnik zunanje strani 8"/>
          <p:cNvSpPr/>
          <p:nvPr/>
        </p:nvSpPr>
        <p:spPr>
          <a:xfrm rot="10800000">
            <a:off x="955489" y="1304817"/>
            <a:ext cx="3067869" cy="5553181"/>
          </a:xfrm>
          <a:prstGeom prst="flowChartOffpageConnector">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955488" y="2991283"/>
            <a:ext cx="3067870" cy="4216539"/>
          </a:xfrm>
          <a:prstGeom prst="rect">
            <a:avLst/>
          </a:prstGeom>
          <a:noFill/>
        </p:spPr>
        <p:txBody>
          <a:bodyPr wrap="square" rtlCol="0">
            <a:spAutoFit/>
          </a:bodyPr>
          <a:lstStyle/>
          <a:p>
            <a:pPr algn="ctr"/>
            <a:r>
              <a:rPr lang="sl-SI" sz="2500" b="1" u="sng" dirty="0">
                <a:solidFill>
                  <a:schemeClr val="tx1">
                    <a:lumMod val="65000"/>
                    <a:lumOff val="35000"/>
                  </a:schemeClr>
                </a:solidFill>
              </a:rPr>
              <a:t>Naložba 3:</a:t>
            </a:r>
          </a:p>
          <a:p>
            <a:pPr algn="ctr"/>
            <a:r>
              <a:rPr lang="sl-SI" sz="2400" b="1" dirty="0">
                <a:solidFill>
                  <a:schemeClr val="tx1">
                    <a:lumMod val="65000"/>
                    <a:lumOff val="35000"/>
                  </a:schemeClr>
                </a:solidFill>
              </a:rPr>
              <a:t>VZPOSTAVITEV PILOTNEGA PROJEKTA NA PODROČJU UPRAVLJANJA EKONOMSKO-POSLOVNE INFRASTRUKTURE</a:t>
            </a:r>
          </a:p>
          <a:p>
            <a:pPr algn="ctr"/>
            <a:endParaRPr lang="sl-SI" sz="2500" b="1" dirty="0">
              <a:solidFill>
                <a:schemeClr val="tx1">
                  <a:lumMod val="65000"/>
                  <a:lumOff val="35000"/>
                </a:schemeClr>
              </a:solidFill>
            </a:endParaRP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6" y="6190179"/>
            <a:ext cx="2774022" cy="707886"/>
          </a:xfrm>
          <a:prstGeom prst="rect">
            <a:avLst/>
          </a:prstGeom>
          <a:noFill/>
        </p:spPr>
        <p:txBody>
          <a:bodyPr wrap="square" rtlCol="0">
            <a:spAutoFit/>
          </a:bodyPr>
          <a:lstStyle/>
          <a:p>
            <a:r>
              <a:rPr lang="sl-SI" sz="4000" b="1" dirty="0">
                <a:solidFill>
                  <a:schemeClr val="accent2"/>
                </a:solidFill>
              </a:rPr>
              <a:t>1 mio EUR</a:t>
            </a:r>
            <a:endParaRPr lang="sl-SI" sz="4000" kern="1200" dirty="0">
              <a:solidFill>
                <a:schemeClr val="accent2"/>
              </a:solidFill>
            </a:endParaRPr>
          </a:p>
        </p:txBody>
      </p:sp>
      <p:sp>
        <p:nvSpPr>
          <p:cNvPr id="7" name="PoljeZBesedilom 6"/>
          <p:cNvSpPr txBox="1"/>
          <p:nvPr/>
        </p:nvSpPr>
        <p:spPr>
          <a:xfrm>
            <a:off x="3706838" y="2337371"/>
            <a:ext cx="7466308" cy="4247317"/>
          </a:xfrm>
          <a:prstGeom prst="rect">
            <a:avLst/>
          </a:prstGeom>
          <a:noFill/>
        </p:spPr>
        <p:txBody>
          <a:bodyPr wrap="square" rtlCol="0">
            <a:spAutoFit/>
          </a:bodyPr>
          <a:lstStyle/>
          <a:p>
            <a:pPr marL="285750" indent="-285750" fontAlgn="base" hangingPunct="0">
              <a:buFont typeface="Arial" panose="020B0604020202020204" pitchFamily="34" charset="0"/>
              <a:buChar char="•"/>
            </a:pPr>
            <a:r>
              <a:rPr lang="sl-SI" dirty="0">
                <a:solidFill>
                  <a:schemeClr val="bg2">
                    <a:lumMod val="50000"/>
                  </a:schemeClr>
                </a:solidFill>
              </a:rPr>
              <a:t>Pripravili bomo strokovne podlage za raziskavo podjetij, ki so že vključena v poslovnih conah ter oblikovali možne modele upravljanja poslovnih con</a:t>
            </a:r>
          </a:p>
          <a:p>
            <a:pPr marL="285750" indent="-285750" fontAlgn="base" hangingPunct="0">
              <a:buFont typeface="Arial" panose="020B0604020202020204" pitchFamily="34" charset="0"/>
              <a:buChar char="•"/>
            </a:pPr>
            <a:r>
              <a:rPr lang="sl-SI" dirty="0">
                <a:solidFill>
                  <a:schemeClr val="bg2">
                    <a:lumMod val="50000"/>
                  </a:schemeClr>
                </a:solidFill>
              </a:rPr>
              <a:t>Oblikovali bomo IT platformo za upravljanje poslovnih con</a:t>
            </a:r>
          </a:p>
          <a:p>
            <a:pPr marL="285750" indent="-285750" fontAlgn="base" hangingPunct="0">
              <a:buFont typeface="Arial" panose="020B0604020202020204" pitchFamily="34" charset="0"/>
              <a:buChar char="•"/>
            </a:pPr>
            <a:r>
              <a:rPr lang="sl-SI" dirty="0">
                <a:solidFill>
                  <a:schemeClr val="bg2">
                    <a:lumMod val="50000"/>
                  </a:schemeClr>
                </a:solidFill>
              </a:rPr>
              <a:t>Uvedli pilotni projekt upravljanja poslovne cone za preveritev in korekcijo poslovnih modelov</a:t>
            </a:r>
          </a:p>
          <a:p>
            <a:pPr marL="285750" indent="-285750" fontAlgn="base" hangingPunct="0">
              <a:buFont typeface="Arial" panose="020B0604020202020204" pitchFamily="34" charset="0"/>
              <a:buChar char="•"/>
            </a:pPr>
            <a:r>
              <a:rPr lang="sl-SI" dirty="0">
                <a:solidFill>
                  <a:schemeClr val="bg2">
                    <a:lumMod val="50000"/>
                  </a:schemeClr>
                </a:solidFill>
              </a:rPr>
              <a:t>Želimo pripraviti rešitev, ki bo v praksi doprinesla k produktivnosti poslovanja obstoječih podjetij v coni in potencialnih novih podjetij na še neizkoriščenih delih cone</a:t>
            </a:r>
          </a:p>
          <a:p>
            <a:pPr marL="285750" indent="-285750" fontAlgn="base" hangingPunct="0">
              <a:buFont typeface="Arial" panose="020B0604020202020204" pitchFamily="34" charset="0"/>
              <a:buChar char="•"/>
            </a:pPr>
            <a:r>
              <a:rPr lang="sl-SI" dirty="0">
                <a:solidFill>
                  <a:schemeClr val="bg2">
                    <a:lumMod val="50000"/>
                  </a:schemeClr>
                </a:solidFill>
              </a:rPr>
              <a:t>Naslavljamo izziv čim bolj učinkovite izkoriščenosti vseh kapacitet v coni, možne sinergije v poslovanju enega podjetja z drugim</a:t>
            </a:r>
          </a:p>
          <a:p>
            <a:pPr marL="285750" indent="-285750" fontAlgn="base" hangingPunct="0">
              <a:buFont typeface="Arial" panose="020B0604020202020204" pitchFamily="34" charset="0"/>
              <a:buChar char="•"/>
            </a:pPr>
            <a:r>
              <a:rPr lang="sl-SI" dirty="0">
                <a:solidFill>
                  <a:schemeClr val="bg2">
                    <a:lumMod val="50000"/>
                  </a:schemeClr>
                </a:solidFill>
              </a:rPr>
              <a:t>Kjer reforma zahteva naročanje blaga in storitev, bomo v ta  namen izvedli postopke javnega naročanja, predvsem inovativnega javnega naročanja (platforma za upravljanje)</a:t>
            </a:r>
          </a:p>
          <a:p>
            <a:pPr marL="285750" indent="-285750" fontAlgn="base" hangingPunct="0">
              <a:buFont typeface="Arial" panose="020B0604020202020204" pitchFamily="34" charset="0"/>
              <a:buChar char="•"/>
            </a:pPr>
            <a:endParaRPr lang="sl-SI" dirty="0">
              <a:solidFill>
                <a:schemeClr val="bg2">
                  <a:lumMod val="50000"/>
                </a:schemeClr>
              </a:solidFill>
            </a:endParaRPr>
          </a:p>
          <a:p>
            <a:pPr marL="285750" indent="-285750" fontAlgn="base" hangingPunct="0">
              <a:buFont typeface="Arial" panose="020B0604020202020204" pitchFamily="34" charset="0"/>
              <a:buChar char="•"/>
            </a:pPr>
            <a:endParaRPr lang="sl-SI" sz="1800" kern="1200" dirty="0">
              <a:solidFill>
                <a:schemeClr val="bg2">
                  <a:lumMod val="50000"/>
                </a:schemeClr>
              </a:solidFill>
              <a:latin typeface="+mn-lt"/>
              <a:ea typeface="+mn-ea"/>
              <a:cs typeface="+mn-cs"/>
            </a:endParaRPr>
          </a:p>
        </p:txBody>
      </p:sp>
      <p:sp>
        <p:nvSpPr>
          <p:cNvPr id="4" name="Desna puščica 3"/>
          <p:cNvSpPr/>
          <p:nvPr/>
        </p:nvSpPr>
        <p:spPr>
          <a:xfrm rot="2669417">
            <a:off x="1042703" y="1681757"/>
            <a:ext cx="1803804" cy="986684"/>
          </a:xfrm>
          <a:prstGeom prst="rightArrow">
            <a:avLst>
              <a:gd name="adj1" fmla="val 50000"/>
              <a:gd name="adj2" fmla="val 24901"/>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500" b="1" dirty="0"/>
              <a:t>Izvajalo bo: MGRT</a:t>
            </a:r>
          </a:p>
        </p:txBody>
      </p:sp>
    </p:spTree>
    <p:extLst>
      <p:ext uri="{BB962C8B-B14F-4D97-AF65-F5344CB8AC3E}">
        <p14:creationId xmlns:p14="http://schemas.microsoft.com/office/powerpoint/2010/main" val="3688634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11" name="Petkotnik 10"/>
          <p:cNvSpPr/>
          <p:nvPr/>
        </p:nvSpPr>
        <p:spPr>
          <a:xfrm rot="16200000">
            <a:off x="-559942" y="2506894"/>
            <a:ext cx="5892229" cy="2809982"/>
          </a:xfrm>
          <a:prstGeom prst="homePlat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3" name="Pravokotnik 12"/>
          <p:cNvSpPr/>
          <p:nvPr/>
        </p:nvSpPr>
        <p:spPr>
          <a:xfrm>
            <a:off x="1799903" y="1660200"/>
            <a:ext cx="1184739" cy="67557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2000" b="1" dirty="0">
                <a:solidFill>
                  <a:srgbClr val="00B0F0"/>
                </a:solidFill>
              </a:rPr>
              <a:t>KAJ ŽELIMO?</a:t>
            </a:r>
          </a:p>
        </p:txBody>
      </p:sp>
      <p:sp>
        <p:nvSpPr>
          <p:cNvPr id="14" name="Desna puščica s črticami 13"/>
          <p:cNvSpPr/>
          <p:nvPr/>
        </p:nvSpPr>
        <p:spPr>
          <a:xfrm>
            <a:off x="636999" y="2414427"/>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17" name="PoljeZBesedilom 16"/>
          <p:cNvSpPr txBox="1"/>
          <p:nvPr/>
        </p:nvSpPr>
        <p:spPr>
          <a:xfrm>
            <a:off x="1546262" y="2335770"/>
            <a:ext cx="8080624" cy="6186309"/>
          </a:xfrm>
          <a:prstGeom prst="rect">
            <a:avLst/>
          </a:prstGeom>
          <a:noFill/>
        </p:spPr>
        <p:txBody>
          <a:bodyPr wrap="square" rtlCol="0">
            <a:spAutoFit/>
          </a:bodyPr>
          <a:lstStyle/>
          <a:p>
            <a:pPr marL="285750" indent="-285750">
              <a:buFont typeface="Arial" panose="020B0604020202020204" pitchFamily="34" charset="0"/>
              <a:buChar char="•"/>
            </a:pPr>
            <a:r>
              <a:rPr lang="sl-SI" dirty="0">
                <a:solidFill>
                  <a:schemeClr val="tx1">
                    <a:lumMod val="50000"/>
                    <a:lumOff val="50000"/>
                  </a:schemeClr>
                </a:solidFill>
              </a:rPr>
              <a:t>Trajnostni razvoj slovenskega turizma - trdno </a:t>
            </a:r>
            <a:r>
              <a:rPr lang="sl-SI" dirty="0" err="1">
                <a:solidFill>
                  <a:schemeClr val="tx1">
                    <a:lumMod val="50000"/>
                    <a:lumOff val="50000"/>
                  </a:schemeClr>
                </a:solidFill>
              </a:rPr>
              <a:t>pozicioniranje</a:t>
            </a:r>
            <a:r>
              <a:rPr lang="sl-SI" dirty="0">
                <a:solidFill>
                  <a:schemeClr val="tx1">
                    <a:lumMod val="50000"/>
                    <a:lumOff val="50000"/>
                  </a:schemeClr>
                </a:solidFill>
              </a:rPr>
              <a:t> na mestu vodilne države na področju okolijske trajnosti</a:t>
            </a:r>
          </a:p>
          <a:p>
            <a:pPr marL="285750" indent="-285750">
              <a:buFont typeface="Arial" panose="020B0604020202020204" pitchFamily="34" charset="0"/>
              <a:buChar char="•"/>
            </a:pPr>
            <a:r>
              <a:rPr lang="sl-SI" dirty="0">
                <a:solidFill>
                  <a:schemeClr val="tx1">
                    <a:lumMod val="50000"/>
                    <a:lumOff val="50000"/>
                  </a:schemeClr>
                </a:solidFill>
              </a:rPr>
              <a:t>Dvig dodane vrednosti v turizmu s preoblikovanjem v trajnostni turizem višje dodane vrednosti oz. butični turizem</a:t>
            </a:r>
          </a:p>
          <a:p>
            <a:pPr marL="285750" indent="-285750">
              <a:buFont typeface="Arial" panose="020B0604020202020204" pitchFamily="34" charset="0"/>
              <a:buChar char="•"/>
            </a:pPr>
            <a:r>
              <a:rPr lang="sl-SI" dirty="0">
                <a:solidFill>
                  <a:schemeClr val="tx1">
                    <a:lumMod val="50000"/>
                    <a:lumOff val="50000"/>
                  </a:schemeClr>
                </a:solidFill>
              </a:rPr>
              <a:t>Zaustaviti trend naraščanja namestitvenih kapacitet z nizko dodano vrednostjo</a:t>
            </a:r>
          </a:p>
          <a:p>
            <a:pPr marL="285750" indent="-285750">
              <a:buFont typeface="Arial" panose="020B0604020202020204" pitchFamily="34" charset="0"/>
              <a:buChar char="•"/>
            </a:pPr>
            <a:r>
              <a:rPr lang="sl-SI" dirty="0">
                <a:solidFill>
                  <a:schemeClr val="tx1">
                    <a:lumMod val="50000"/>
                    <a:lumOff val="50000"/>
                  </a:schemeClr>
                </a:solidFill>
              </a:rPr>
              <a:t>Izboljšati raven kakovosti doživetja turistov in s tem doseganje višjega cenovnega </a:t>
            </a:r>
            <a:r>
              <a:rPr lang="sl-SI" dirty="0" err="1">
                <a:solidFill>
                  <a:schemeClr val="tx1">
                    <a:lumMod val="50000"/>
                    <a:lumOff val="50000"/>
                  </a:schemeClr>
                </a:solidFill>
              </a:rPr>
              <a:t>pozicioniranja</a:t>
            </a:r>
            <a:r>
              <a:rPr lang="sl-SI" dirty="0">
                <a:solidFill>
                  <a:schemeClr val="tx1">
                    <a:lumMod val="50000"/>
                    <a:lumOff val="50000"/>
                  </a:schemeClr>
                </a:solidFill>
              </a:rPr>
              <a:t> vseh turističnih ponudnikov </a:t>
            </a:r>
          </a:p>
          <a:p>
            <a:pPr marL="285750" indent="-285750">
              <a:buFont typeface="Arial" panose="020B0604020202020204" pitchFamily="34" charset="0"/>
              <a:buChar char="•"/>
            </a:pPr>
            <a:r>
              <a:rPr lang="sl-SI" dirty="0">
                <a:solidFill>
                  <a:schemeClr val="tx1">
                    <a:lumMod val="50000"/>
                    <a:lumOff val="50000"/>
                  </a:schemeClr>
                </a:solidFill>
              </a:rPr>
              <a:t>Zmanjšanje </a:t>
            </a:r>
            <a:r>
              <a:rPr lang="sl-SI" dirty="0" err="1">
                <a:solidFill>
                  <a:schemeClr val="tx1">
                    <a:lumMod val="50000"/>
                    <a:lumOff val="50000"/>
                  </a:schemeClr>
                </a:solidFill>
              </a:rPr>
              <a:t>sezonskosti</a:t>
            </a:r>
            <a:r>
              <a:rPr lang="sl-SI" dirty="0">
                <a:solidFill>
                  <a:schemeClr val="tx1">
                    <a:lumMod val="50000"/>
                    <a:lumOff val="50000"/>
                  </a:schemeClr>
                </a:solidFill>
              </a:rPr>
              <a:t> in geografske koncentracije turizma in krepitev celoletne turistične ponudbe v vseh turističnih makro destinacijah (regijah) Slovenije</a:t>
            </a:r>
          </a:p>
          <a:p>
            <a:pPr marL="285750" indent="-285750">
              <a:buFont typeface="Arial" panose="020B0604020202020204" pitchFamily="34" charset="0"/>
              <a:buChar char="•"/>
            </a:pPr>
            <a:r>
              <a:rPr lang="sl-SI" dirty="0">
                <a:solidFill>
                  <a:schemeClr val="tx1">
                    <a:lumMod val="50000"/>
                    <a:lumOff val="50000"/>
                  </a:schemeClr>
                </a:solidFill>
              </a:rPr>
              <a:t>Povečanje kompetenc in usposobljenosti slovenskih turističnih ponudnikov </a:t>
            </a:r>
          </a:p>
          <a:p>
            <a:pPr marL="285750" indent="-285750">
              <a:buFont typeface="Arial" panose="020B0604020202020204" pitchFamily="34" charset="0"/>
              <a:buChar char="•"/>
            </a:pPr>
            <a:r>
              <a:rPr lang="sl-SI" dirty="0">
                <a:solidFill>
                  <a:schemeClr val="tx1">
                    <a:lumMod val="50000"/>
                    <a:lumOff val="50000"/>
                  </a:schemeClr>
                </a:solidFill>
              </a:rPr>
              <a:t>Izboljšati urejenost urejenosti, privlačnosti in dostopnost javne turistične infrastrukture</a:t>
            </a:r>
          </a:p>
          <a:p>
            <a:pPr marL="285750" indent="-285750">
              <a:buFont typeface="Arial" panose="020B0604020202020204" pitchFamily="34" charset="0"/>
              <a:buChar char="•"/>
            </a:pPr>
            <a:r>
              <a:rPr lang="sl-SI" dirty="0">
                <a:solidFill>
                  <a:schemeClr val="tx1">
                    <a:lumMod val="50000"/>
                    <a:lumOff val="50000"/>
                  </a:schemeClr>
                </a:solidFill>
              </a:rPr>
              <a:t>Povečati uporabo naprednih digitalnih tehnologij z namenom personifikacije turistične ponudbe oziroma oblikovanje ponudbe po meri gostov</a:t>
            </a:r>
          </a:p>
          <a:p>
            <a:pPr marL="285750" indent="-285750">
              <a:buFont typeface="Arial" panose="020B0604020202020204" pitchFamily="34" charset="0"/>
              <a:buChar char="•"/>
            </a:pPr>
            <a:r>
              <a:rPr lang="sl-SI" dirty="0">
                <a:solidFill>
                  <a:schemeClr val="tx1">
                    <a:lumMod val="50000"/>
                    <a:lumOff val="50000"/>
                  </a:schemeClr>
                </a:solidFill>
              </a:rPr>
              <a:t>Izboljšanje energetska učinkovitosti in trajnostne naravnanosti sektorja pri vseh virih – trend okolijsko zavednih gostov</a:t>
            </a:r>
          </a:p>
          <a:p>
            <a:endParaRPr lang="sl-SI"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p:txBody>
      </p:sp>
    </p:spTree>
    <p:extLst>
      <p:ext uri="{BB962C8B-B14F-4D97-AF65-F5344CB8AC3E}">
        <p14:creationId xmlns:p14="http://schemas.microsoft.com/office/powerpoint/2010/main" val="2038929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11" name="Petkotnik 10"/>
          <p:cNvSpPr/>
          <p:nvPr/>
        </p:nvSpPr>
        <p:spPr>
          <a:xfrm rot="16200000">
            <a:off x="-557373" y="2509463"/>
            <a:ext cx="5887092" cy="2809982"/>
          </a:xfrm>
          <a:prstGeom prst="homePlat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4" name="Desna puščica s črticami 13"/>
          <p:cNvSpPr/>
          <p:nvPr/>
        </p:nvSpPr>
        <p:spPr>
          <a:xfrm>
            <a:off x="642991" y="2496619"/>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4" name="PoljeZBesedilom 3"/>
          <p:cNvSpPr txBox="1"/>
          <p:nvPr/>
        </p:nvSpPr>
        <p:spPr>
          <a:xfrm>
            <a:off x="834510" y="1166313"/>
            <a:ext cx="2812815" cy="553998"/>
          </a:xfrm>
          <a:prstGeom prst="rect">
            <a:avLst/>
          </a:prstGeom>
          <a:noFill/>
        </p:spPr>
        <p:txBody>
          <a:bodyPr wrap="square" rtlCol="0">
            <a:spAutoFit/>
          </a:bodyPr>
          <a:lstStyle/>
          <a:p>
            <a:r>
              <a:rPr lang="sl-SI" sz="3000" b="1" dirty="0">
                <a:solidFill>
                  <a:srgbClr val="00B0F0"/>
                </a:solidFill>
              </a:rPr>
              <a:t>Reforma:</a:t>
            </a:r>
            <a:endParaRPr lang="sl-SI" sz="3000" b="1" kern="1200" dirty="0">
              <a:solidFill>
                <a:srgbClr val="00B0F0"/>
              </a:solidFill>
            </a:endParaRPr>
          </a:p>
        </p:txBody>
      </p:sp>
      <p:sp>
        <p:nvSpPr>
          <p:cNvPr id="6" name="PoljeZBesedilom 5"/>
          <p:cNvSpPr txBox="1"/>
          <p:nvPr/>
        </p:nvSpPr>
        <p:spPr>
          <a:xfrm>
            <a:off x="2426677" y="1166313"/>
            <a:ext cx="8792703" cy="538609"/>
          </a:xfrm>
          <a:prstGeom prst="rect">
            <a:avLst/>
          </a:prstGeom>
          <a:noFill/>
        </p:spPr>
        <p:txBody>
          <a:bodyPr wrap="square" rtlCol="0">
            <a:spAutoFit/>
          </a:bodyPr>
          <a:lstStyle/>
          <a:p>
            <a:r>
              <a:rPr lang="sl-SI" sz="2900" b="1" dirty="0">
                <a:solidFill>
                  <a:srgbClr val="00B0F0"/>
                </a:solidFill>
              </a:rPr>
              <a:t>Krepitev trajnostnega razvoja turizma </a:t>
            </a:r>
            <a:endParaRPr lang="sl-SI" sz="2900" b="1" kern="1200" dirty="0">
              <a:solidFill>
                <a:srgbClr val="00B0F0"/>
              </a:solidFill>
            </a:endParaRPr>
          </a:p>
        </p:txBody>
      </p:sp>
      <p:sp>
        <p:nvSpPr>
          <p:cNvPr id="7" name="PoljeZBesedilom 6"/>
          <p:cNvSpPr txBox="1"/>
          <p:nvPr/>
        </p:nvSpPr>
        <p:spPr>
          <a:xfrm>
            <a:off x="981181" y="1704923"/>
            <a:ext cx="9113179" cy="7489710"/>
          </a:xfrm>
          <a:prstGeom prst="rect">
            <a:avLst/>
          </a:prstGeom>
          <a:noFill/>
        </p:spPr>
        <p:txBody>
          <a:bodyPr wrap="square" rtlCol="0">
            <a:spAutoFit/>
          </a:bodyPr>
          <a:lstStyle/>
          <a:p>
            <a:r>
              <a:rPr lang="sl-SI" b="1" dirty="0">
                <a:solidFill>
                  <a:schemeClr val="bg2">
                    <a:lumMod val="50000"/>
                  </a:schemeClr>
                </a:solidFill>
              </a:rPr>
              <a:t>Nadgradnja Zelene sheme slovenskega turizma – 1 mio EUR</a:t>
            </a:r>
          </a:p>
          <a:p>
            <a:pPr marL="285750" indent="-285750">
              <a:buFont typeface="Arial" panose="020B0604020202020204" pitchFamily="34" charset="0"/>
              <a:buChar char="•"/>
            </a:pPr>
            <a:r>
              <a:rPr lang="sl-SI" dirty="0">
                <a:solidFill>
                  <a:schemeClr val="bg2">
                    <a:lumMod val="50000"/>
                  </a:schemeClr>
                </a:solidFill>
              </a:rPr>
              <a:t>analitične podlage za trajnostno preoblikovanje turizma, implementacija najsodobnejšega orodja za merjenje turističnih tokov v vodilnih destinacijah kot podlaga za določitev nosilnih kapacitet vodilnih destinacij in geografsko porazdeljen razvoj trajnostnega turizma</a:t>
            </a:r>
          </a:p>
          <a:p>
            <a:r>
              <a:rPr lang="sl-SI" b="1" dirty="0">
                <a:solidFill>
                  <a:schemeClr val="bg2">
                    <a:lumMod val="50000"/>
                  </a:schemeClr>
                </a:solidFill>
              </a:rPr>
              <a:t>Načrt okrevanja slovenskega turizma 2020 – 2023</a:t>
            </a:r>
          </a:p>
          <a:p>
            <a:pPr marL="285750" indent="-285750">
              <a:buFont typeface="Arial" panose="020B0604020202020204" pitchFamily="34" charset="0"/>
              <a:buChar char="•"/>
            </a:pPr>
            <a:r>
              <a:rPr lang="sl-SI" dirty="0">
                <a:solidFill>
                  <a:schemeClr val="bg2">
                    <a:lumMod val="50000"/>
                  </a:schemeClr>
                </a:solidFill>
              </a:rPr>
              <a:t>definiranih pet temeljnih stebrov na poti okrevanja in odpornosti po COVID-19. Ključni stebri so: (1) Nova realnost (zagotavljanje varne, trajnostne in atraktivne izkušnje), (2) Re-set turizma (ublažitev posledic krize in prilagoditev  poslovanja), (3) Turisti po covid-19 (razumevanje potrošnikov in nova segmentacija), (4) Turizem 5.0 (maksimiranje uporabe digitalne tehnologije), (5) Marketing (grajenje odnosov s turisti in lokalnimi skupnostmi)</a:t>
            </a:r>
          </a:p>
          <a:p>
            <a:r>
              <a:rPr lang="sl-SI" b="1" dirty="0">
                <a:solidFill>
                  <a:schemeClr val="bg2">
                    <a:lumMod val="50000"/>
                  </a:schemeClr>
                </a:solidFill>
              </a:rPr>
              <a:t>Uredba o razvojnih spodbudah za turizem</a:t>
            </a:r>
          </a:p>
          <a:p>
            <a:pPr marL="285750" indent="-285750">
              <a:buFont typeface="Arial" panose="020B0604020202020204" pitchFamily="34" charset="0"/>
              <a:buChar char="•"/>
            </a:pPr>
            <a:r>
              <a:rPr lang="sl-SI" dirty="0">
                <a:solidFill>
                  <a:schemeClr val="bg2">
                    <a:lumMod val="50000"/>
                  </a:schemeClr>
                </a:solidFill>
              </a:rPr>
              <a:t>Določitev podrobnejših pogojev in meril za dodeljevanje razvojnih spodbud s področja turizma (izvedbeni akt Zakona o spodbujanju razvoja turizma)</a:t>
            </a:r>
          </a:p>
          <a:p>
            <a:pPr marL="285750" indent="-285750">
              <a:buFont typeface="Arial" panose="020B0604020202020204" pitchFamily="34" charset="0"/>
              <a:buChar char="•"/>
            </a:pPr>
            <a:r>
              <a:rPr lang="sl-SI" dirty="0">
                <a:solidFill>
                  <a:schemeClr val="bg2">
                    <a:lumMod val="50000"/>
                  </a:schemeClr>
                </a:solidFill>
              </a:rPr>
              <a:t>Skozi merila bomo presojali 3 ključne sklope; skladno s strateškimi usmeritvami, vpliv na povišanje dodane vrednosti in kakovost projekta</a:t>
            </a:r>
          </a:p>
          <a:p>
            <a:r>
              <a:rPr lang="sl-SI" b="1" dirty="0">
                <a:solidFill>
                  <a:schemeClr val="bg2">
                    <a:lumMod val="50000"/>
                  </a:schemeClr>
                </a:solidFill>
              </a:rPr>
              <a:t>Strategija trajnostnega razvoja slovenskega turizma 2022 – 2028</a:t>
            </a:r>
          </a:p>
          <a:p>
            <a:pPr lvl="0"/>
            <a:r>
              <a:rPr lang="sl-SI" b="1" dirty="0">
                <a:solidFill>
                  <a:schemeClr val="bg2">
                    <a:lumMod val="50000"/>
                  </a:schemeClr>
                </a:solidFill>
              </a:rPr>
              <a:t>Strategija digitalne transformacije slovenskega turizma</a:t>
            </a:r>
          </a:p>
          <a:p>
            <a:pPr lvl="0"/>
            <a:r>
              <a:rPr lang="sl-SI" b="1" dirty="0">
                <a:solidFill>
                  <a:schemeClr val="bg2">
                    <a:lumMod val="50000"/>
                  </a:schemeClr>
                </a:solidFill>
              </a:rPr>
              <a:t>Izdelava štirih </a:t>
            </a:r>
            <a:r>
              <a:rPr lang="sl-SI" b="1" dirty="0" err="1">
                <a:solidFill>
                  <a:schemeClr val="bg2">
                    <a:lumMod val="50000"/>
                  </a:schemeClr>
                </a:solidFill>
              </a:rPr>
              <a:t>master</a:t>
            </a:r>
            <a:r>
              <a:rPr lang="sl-SI" b="1" dirty="0">
                <a:solidFill>
                  <a:schemeClr val="bg2">
                    <a:lumMod val="50000"/>
                  </a:schemeClr>
                </a:solidFill>
              </a:rPr>
              <a:t> planov za turistične makro destinacije za obdobje do leta 2030</a:t>
            </a:r>
          </a:p>
          <a:p>
            <a:endParaRPr lang="sl-SI" b="1" dirty="0">
              <a:solidFill>
                <a:schemeClr val="bg2">
                  <a:lumMod val="50000"/>
                </a:schemeClr>
              </a:solidFill>
            </a:endParaRPr>
          </a:p>
          <a:p>
            <a:pPr marL="28575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endParaRPr lang="sl-SI" dirty="0">
              <a:solidFill>
                <a:schemeClr val="bg2">
                  <a:lumMod val="50000"/>
                </a:schemeClr>
              </a:solidFill>
            </a:endParaRPr>
          </a:p>
          <a:p>
            <a:endParaRPr lang="sl-SI" b="1" dirty="0">
              <a:solidFill>
                <a:schemeClr val="bg2">
                  <a:lumMod val="50000"/>
                </a:schemeClr>
              </a:solidFill>
            </a:endParaRPr>
          </a:p>
          <a:p>
            <a:pPr marL="285750" indent="-285750">
              <a:buFont typeface="Arial" panose="020B0604020202020204" pitchFamily="34" charset="0"/>
              <a:buChar char="•"/>
            </a:pPr>
            <a:endParaRPr lang="sl-SI" dirty="0">
              <a:solidFill>
                <a:schemeClr val="bg2">
                  <a:lumMod val="50000"/>
                </a:schemeClr>
              </a:solidFill>
            </a:endParaRPr>
          </a:p>
          <a:p>
            <a:pPr marL="285750" lvl="0" indent="-285750">
              <a:buFont typeface="Arial" panose="020B0604020202020204" pitchFamily="34" charset="0"/>
              <a:buChar char="•"/>
            </a:pPr>
            <a:endParaRPr lang="sl-SI" dirty="0">
              <a:solidFill>
                <a:schemeClr val="bg2">
                  <a:lumMod val="50000"/>
                </a:schemeClr>
              </a:solidFill>
              <a:effectLst/>
            </a:endParaRPr>
          </a:p>
          <a:p>
            <a:endParaRPr lang="sl-SI" sz="1800" kern="1200" dirty="0">
              <a:solidFill>
                <a:schemeClr val="bg2">
                  <a:lumMod val="50000"/>
                </a:schemeClr>
              </a:solidFill>
              <a:latin typeface="+mn-lt"/>
              <a:ea typeface="+mn-ea"/>
              <a:cs typeface="+mn-cs"/>
            </a:endParaRPr>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2133177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14" name="Desna puščica s črticami 13"/>
          <p:cNvSpPr/>
          <p:nvPr/>
        </p:nvSpPr>
        <p:spPr>
          <a:xfrm>
            <a:off x="565934" y="590764"/>
            <a:ext cx="10906018" cy="1571948"/>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8" name="PoljeZBesedilom 7"/>
          <p:cNvSpPr txBox="1"/>
          <p:nvPr/>
        </p:nvSpPr>
        <p:spPr>
          <a:xfrm>
            <a:off x="4595116" y="1001730"/>
            <a:ext cx="2884470" cy="707886"/>
          </a:xfrm>
          <a:prstGeom prst="rect">
            <a:avLst/>
          </a:prstGeom>
          <a:noFill/>
        </p:spPr>
        <p:txBody>
          <a:bodyPr wrap="square" rtlCol="0">
            <a:spAutoFit/>
          </a:bodyPr>
          <a:lstStyle/>
          <a:p>
            <a:r>
              <a:rPr lang="sl-SI" sz="4000" b="1" dirty="0">
                <a:solidFill>
                  <a:srgbClr val="00B0F0"/>
                </a:solidFill>
              </a:rPr>
              <a:t>Dve naložbi:</a:t>
            </a:r>
            <a:endParaRPr lang="sl-SI" sz="4000" b="1" kern="1200" dirty="0">
              <a:solidFill>
                <a:srgbClr val="00B0F0"/>
              </a:solidFill>
            </a:endParaRPr>
          </a:p>
        </p:txBody>
      </p:sp>
      <p:sp>
        <p:nvSpPr>
          <p:cNvPr id="9" name="Diagram poteka: povezovalnik zunanje strani 8"/>
          <p:cNvSpPr/>
          <p:nvPr/>
        </p:nvSpPr>
        <p:spPr>
          <a:xfrm rot="10800000">
            <a:off x="1359183" y="1794169"/>
            <a:ext cx="4373796" cy="4979276"/>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3" name="Diagram poteka: povezovalnik zunanje strani 12"/>
          <p:cNvSpPr/>
          <p:nvPr/>
        </p:nvSpPr>
        <p:spPr>
          <a:xfrm rot="10800000">
            <a:off x="6477425" y="1794169"/>
            <a:ext cx="4398193" cy="5063831"/>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607906" y="2527443"/>
            <a:ext cx="3878494" cy="2785378"/>
          </a:xfrm>
          <a:prstGeom prst="rect">
            <a:avLst/>
          </a:prstGeom>
          <a:noFill/>
        </p:spPr>
        <p:txBody>
          <a:bodyPr wrap="square" rtlCol="0">
            <a:spAutoFit/>
          </a:bodyPr>
          <a:lstStyle/>
          <a:p>
            <a:pPr algn="ctr"/>
            <a:r>
              <a:rPr lang="sl-SI" sz="2500" b="1" u="sng" dirty="0">
                <a:solidFill>
                  <a:schemeClr val="tx1">
                    <a:lumMod val="65000"/>
                    <a:lumOff val="35000"/>
                  </a:schemeClr>
                </a:solidFill>
              </a:rPr>
              <a:t>Naložba 1:</a:t>
            </a:r>
          </a:p>
          <a:p>
            <a:pPr algn="ctr"/>
            <a:r>
              <a:rPr lang="sl-SI" sz="2500" b="1" dirty="0">
                <a:solidFill>
                  <a:schemeClr val="tx1">
                    <a:lumMod val="65000"/>
                    <a:lumOff val="35000"/>
                  </a:schemeClr>
                </a:solidFill>
              </a:rPr>
              <a:t>TRAJNOSTNI RAZVOJ SLOVENSKE NASTANITVENE TURISTIČNE PONUDBE ZA DVIG DODANE VREDNOSTI TURIZMA </a:t>
            </a: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6" name="PoljeZBesedilom 15"/>
          <p:cNvSpPr txBox="1"/>
          <p:nvPr/>
        </p:nvSpPr>
        <p:spPr>
          <a:xfrm>
            <a:off x="6760397" y="2573678"/>
            <a:ext cx="3924727" cy="3554819"/>
          </a:xfrm>
          <a:prstGeom prst="rect">
            <a:avLst/>
          </a:prstGeom>
          <a:noFill/>
        </p:spPr>
        <p:txBody>
          <a:bodyPr wrap="square" rtlCol="0">
            <a:spAutoFit/>
          </a:bodyPr>
          <a:lstStyle/>
          <a:p>
            <a:pPr algn="ctr"/>
            <a:r>
              <a:rPr lang="sl-SI" sz="2500" b="1" u="sng" dirty="0">
                <a:solidFill>
                  <a:schemeClr val="tx1">
                    <a:lumMod val="65000"/>
                    <a:lumOff val="35000"/>
                  </a:schemeClr>
                </a:solidFill>
              </a:rPr>
              <a:t>Naložba 2:</a:t>
            </a:r>
          </a:p>
          <a:p>
            <a:pPr algn="ctr"/>
            <a:r>
              <a:rPr lang="sl-SI" sz="2500" b="1" dirty="0">
                <a:solidFill>
                  <a:schemeClr val="tx1">
                    <a:lumMod val="65000"/>
                    <a:lumOff val="35000"/>
                  </a:schemeClr>
                </a:solidFill>
              </a:rPr>
              <a:t>TRAJNOSTNI RAZVOJ JAVNE IN SKUPNE TURISTIČNE INFRASTRUKTURE IN NARAVNIH ZNAMENITOSTI V TURISTIČNIH DESTINACIJAH </a:t>
            </a:r>
          </a:p>
          <a:p>
            <a:pPr marL="342900" indent="-342900" algn="ctr">
              <a:buFont typeface="Arial" panose="020B0604020202020204" pitchFamily="34" charset="0"/>
              <a:buChar char="•"/>
            </a:pPr>
            <a:endParaRPr lang="sl-SI" sz="2500" b="1" kern="1200" dirty="0">
              <a:solidFill>
                <a:schemeClr val="tx1">
                  <a:lumMod val="65000"/>
                  <a:lumOff val="35000"/>
                </a:schemeClr>
              </a:solidFill>
            </a:endParaRPr>
          </a:p>
          <a:p>
            <a:pPr marL="342900" indent="-342900" algn="ctr">
              <a:buFont typeface="Arial" panose="020B0604020202020204" pitchFamily="34" charset="0"/>
              <a:buChar char="•"/>
            </a:pPr>
            <a:endParaRPr lang="sl-SI" sz="2500" b="1" kern="1200" dirty="0">
              <a:solidFill>
                <a:schemeClr val="tx1">
                  <a:lumMod val="65000"/>
                  <a:lumOff val="35000"/>
                </a:schemeClr>
              </a:solidFill>
            </a:endParaRPr>
          </a:p>
        </p:txBody>
      </p:sp>
      <p:sp>
        <p:nvSpPr>
          <p:cNvPr id="17" name="PoljeZBesedilom 16"/>
          <p:cNvSpPr txBox="1"/>
          <p:nvPr/>
        </p:nvSpPr>
        <p:spPr>
          <a:xfrm>
            <a:off x="2224355" y="5589141"/>
            <a:ext cx="3354512" cy="707886"/>
          </a:xfrm>
          <a:prstGeom prst="rect">
            <a:avLst/>
          </a:prstGeom>
          <a:noFill/>
        </p:spPr>
        <p:txBody>
          <a:bodyPr wrap="square" rtlCol="0">
            <a:spAutoFit/>
          </a:bodyPr>
          <a:lstStyle/>
          <a:p>
            <a:r>
              <a:rPr lang="sl-SI" sz="4000" b="1" dirty="0">
                <a:solidFill>
                  <a:srgbClr val="00B0F0"/>
                </a:solidFill>
              </a:rPr>
              <a:t>69 mio EUR</a:t>
            </a:r>
            <a:endParaRPr lang="sl-SI" sz="4000" kern="1200" dirty="0">
              <a:solidFill>
                <a:srgbClr val="00B0F0"/>
              </a:solidFill>
            </a:endParaRPr>
          </a:p>
        </p:txBody>
      </p:sp>
      <p:sp>
        <p:nvSpPr>
          <p:cNvPr id="18" name="PoljeZBesedilom 17"/>
          <p:cNvSpPr txBox="1"/>
          <p:nvPr/>
        </p:nvSpPr>
        <p:spPr>
          <a:xfrm>
            <a:off x="7387120" y="5538854"/>
            <a:ext cx="2666143" cy="707886"/>
          </a:xfrm>
          <a:prstGeom prst="rect">
            <a:avLst/>
          </a:prstGeom>
          <a:noFill/>
        </p:spPr>
        <p:txBody>
          <a:bodyPr wrap="square" rtlCol="0">
            <a:spAutoFit/>
          </a:bodyPr>
          <a:lstStyle/>
          <a:p>
            <a:r>
              <a:rPr lang="sl-SI" sz="4000" b="1" dirty="0">
                <a:solidFill>
                  <a:srgbClr val="00B0F0"/>
                </a:solidFill>
              </a:rPr>
              <a:t>10 mio EUR</a:t>
            </a:r>
            <a:endParaRPr lang="sl-SI" sz="4000" kern="1200" dirty="0">
              <a:solidFill>
                <a:srgbClr val="00B0F0"/>
              </a:solidFill>
            </a:endParaRPr>
          </a:p>
        </p:txBody>
      </p:sp>
    </p:spTree>
    <p:extLst>
      <p:ext uri="{BB962C8B-B14F-4D97-AF65-F5344CB8AC3E}">
        <p14:creationId xmlns:p14="http://schemas.microsoft.com/office/powerpoint/2010/main" val="3385435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892176"/>
            <a:ext cx="2737371" cy="3693319"/>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JR TRAJNOSTNI RAZVOJ SLOVENSKE NASTANITVENE TURISTIČNE PONUDBE ZA DVIG DODANE VREDNOSTI TURIZMA</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684897"/>
            <a:ext cx="2609636" cy="630942"/>
          </a:xfrm>
          <a:prstGeom prst="rect">
            <a:avLst/>
          </a:prstGeom>
          <a:noFill/>
        </p:spPr>
        <p:txBody>
          <a:bodyPr wrap="square" rtlCol="0">
            <a:spAutoFit/>
          </a:bodyPr>
          <a:lstStyle/>
          <a:p>
            <a:r>
              <a:rPr lang="sl-SI" sz="3500" b="1" dirty="0">
                <a:solidFill>
                  <a:srgbClr val="00B0F0"/>
                </a:solidFill>
              </a:rPr>
              <a:t>69 mio EUR</a:t>
            </a:r>
            <a:endParaRPr lang="sl-SI" sz="3500" kern="1200" dirty="0">
              <a:solidFill>
                <a:srgbClr val="00B0F0"/>
              </a:solidFill>
            </a:endParaRPr>
          </a:p>
        </p:txBody>
      </p:sp>
      <p:sp>
        <p:nvSpPr>
          <p:cNvPr id="6" name="Desna puščica 5"/>
          <p:cNvSpPr/>
          <p:nvPr/>
        </p:nvSpPr>
        <p:spPr>
          <a:xfrm rot="2667932">
            <a:off x="179542" y="1506383"/>
            <a:ext cx="1942327" cy="1119105"/>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1500" b="1" dirty="0">
                <a:ln>
                  <a:solidFill>
                    <a:schemeClr val="accent1">
                      <a:lumMod val="40000"/>
                      <a:lumOff val="60000"/>
                    </a:schemeClr>
                  </a:solidFill>
                </a:ln>
                <a:solidFill>
                  <a:schemeClr val="bg1"/>
                </a:solidFill>
              </a:rPr>
              <a:t>Izvajal bo: MGRT</a:t>
            </a:r>
          </a:p>
        </p:txBody>
      </p:sp>
      <p:sp>
        <p:nvSpPr>
          <p:cNvPr id="7" name="PoljeZBesedilom 6"/>
          <p:cNvSpPr txBox="1"/>
          <p:nvPr/>
        </p:nvSpPr>
        <p:spPr>
          <a:xfrm>
            <a:off x="3657600" y="1050532"/>
            <a:ext cx="8147407" cy="5632311"/>
          </a:xfrm>
          <a:prstGeom prst="rect">
            <a:avLst/>
          </a:prstGeom>
          <a:noFill/>
        </p:spPr>
        <p:txBody>
          <a:bodyPr wrap="square" rtlCol="0">
            <a:spAutoFit/>
          </a:bodyPr>
          <a:lstStyle/>
          <a:p>
            <a:pPr marL="285750" indent="-285750">
              <a:buFont typeface="Arial" panose="020B0604020202020204" pitchFamily="34" charset="0"/>
              <a:buChar char="•"/>
            </a:pPr>
            <a:r>
              <a:rPr lang="sl-SI" b="1" dirty="0">
                <a:solidFill>
                  <a:schemeClr val="bg2">
                    <a:lumMod val="50000"/>
                  </a:schemeClr>
                </a:solidFill>
              </a:rPr>
              <a:t>Z javnim razpisom bomo spodbujali investicije v dvig kakovosti infrastrukture in storitev nastanitvenih turističnih kapacitet hotelov in hotelom podobnih nastanitvenih obratov (hoteli, moteli, gostišča, penzioni, visoko kakovostne turistične kmetije, visoko kakovostni kampi in ponudba »</a:t>
            </a:r>
            <a:r>
              <a:rPr lang="sl-SI" b="1" dirty="0" err="1">
                <a:solidFill>
                  <a:schemeClr val="bg2">
                    <a:lumMod val="50000"/>
                  </a:schemeClr>
                </a:solidFill>
              </a:rPr>
              <a:t>glampinga</a:t>
            </a:r>
            <a:r>
              <a:rPr lang="sl-SI" b="1" dirty="0">
                <a:solidFill>
                  <a:schemeClr val="bg2">
                    <a:lumMod val="50000"/>
                  </a:schemeClr>
                </a:solidFill>
              </a:rPr>
              <a:t>«)</a:t>
            </a:r>
            <a:r>
              <a:rPr lang="sl-SI" dirty="0">
                <a:solidFill>
                  <a:schemeClr val="bg2">
                    <a:lumMod val="50000"/>
                  </a:schemeClr>
                </a:solidFill>
              </a:rPr>
              <a:t>, prvenstveno v obnovo in/ali širitev kapacitet obstoječih nastanitvenih obratov. </a:t>
            </a:r>
          </a:p>
          <a:p>
            <a:pPr marL="285750" indent="-285750">
              <a:buFont typeface="Arial" panose="020B0604020202020204" pitchFamily="34" charset="0"/>
              <a:buChar char="•"/>
            </a:pPr>
            <a:r>
              <a:rPr lang="sl-SI" b="1" dirty="0">
                <a:solidFill>
                  <a:schemeClr val="bg2">
                    <a:lumMod val="50000"/>
                  </a:schemeClr>
                </a:solidFill>
              </a:rPr>
              <a:t>Obnova ali širitev ciljnih turističnih nastanitvenih kapacitet</a:t>
            </a:r>
            <a:r>
              <a:rPr lang="sl-SI" dirty="0">
                <a:solidFill>
                  <a:schemeClr val="bg2">
                    <a:lumMod val="50000"/>
                  </a:schemeClr>
                </a:solidFill>
              </a:rPr>
              <a:t> ali njihovih programskih vsebin je usmerjena v energetsko in </a:t>
            </a:r>
            <a:r>
              <a:rPr lang="sl-SI" dirty="0" err="1">
                <a:solidFill>
                  <a:schemeClr val="bg2">
                    <a:lumMod val="50000"/>
                  </a:schemeClr>
                </a:solidFill>
              </a:rPr>
              <a:t>okoljsko</a:t>
            </a:r>
            <a:r>
              <a:rPr lang="sl-SI" dirty="0">
                <a:solidFill>
                  <a:schemeClr val="bg2">
                    <a:lumMod val="50000"/>
                  </a:schemeClr>
                </a:solidFill>
              </a:rPr>
              <a:t> učinkovite in zeleno naravnane rešitve ter tiste, ki bodo svoje upravljanje, trženje in informiranje turistov o svoji ponudbi nadgradili z uporabo sodobnih digitalnih orodij in rešitev, ki bodo zagotavljala kvalitetno uporabniško izkušnjo in povečanje učinkovitosti poslovanja. </a:t>
            </a:r>
          </a:p>
          <a:p>
            <a:pPr marL="285750" indent="-285750">
              <a:buFont typeface="Arial" panose="020B0604020202020204" pitchFamily="34" charset="0"/>
              <a:buChar char="•"/>
            </a:pPr>
            <a:r>
              <a:rPr lang="sl-SI" dirty="0">
                <a:solidFill>
                  <a:schemeClr val="bg2">
                    <a:lumMod val="50000"/>
                  </a:schemeClr>
                </a:solidFill>
              </a:rPr>
              <a:t>Podprte bodo naložbe, ki bodo, ob opredeljenih sodobnih energetskih in okolijskih standardih, kvaliteto in izkušnjo obstoječih turističnih objektov obdržale, dvignile ali razširile na višjo raven in sicer kakovostne ravni kategorizacije najmanj 3* in bodo po izvedbi naložbe omogočile nove zaposlitve, ki izhajajo iz izvedbe ciljne naložbe. </a:t>
            </a:r>
          </a:p>
          <a:p>
            <a:pPr marL="285750" indent="-285750">
              <a:buFont typeface="Arial" panose="020B0604020202020204" pitchFamily="34" charset="0"/>
              <a:buChar char="•"/>
            </a:pPr>
            <a:r>
              <a:rPr lang="sl-SI" b="1" dirty="0">
                <a:solidFill>
                  <a:schemeClr val="bg2">
                    <a:lumMod val="50000"/>
                  </a:schemeClr>
                </a:solidFill>
              </a:rPr>
              <a:t>Obvezni sestavni del naložbenih projektov za podprte projekte je izvedba usposabljanja na področju kvalitete storitev in digitalnih kompetenc za osebje in vodstveni kader kot tudi kakovost in ustreznost trženjske raziskave in ekonomske analize za utemeljenost in zaključenost finančne konstrukcije naložbe </a:t>
            </a:r>
          </a:p>
        </p:txBody>
      </p:sp>
      <p:sp>
        <p:nvSpPr>
          <p:cNvPr id="4" name="Desna puščica 3"/>
          <p:cNvSpPr/>
          <p:nvPr/>
        </p:nvSpPr>
        <p:spPr>
          <a:xfrm rot="2774980">
            <a:off x="1524347" y="1347807"/>
            <a:ext cx="2214856" cy="1145992"/>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OBJAVA</a:t>
            </a:r>
            <a:r>
              <a:rPr lang="sl-SI" b="1">
                <a:solidFill>
                  <a:schemeClr val="bg1"/>
                </a:solidFill>
              </a:rPr>
              <a:t>: Q3 </a:t>
            </a:r>
            <a:r>
              <a:rPr lang="sl-SI" b="1" dirty="0">
                <a:solidFill>
                  <a:schemeClr val="bg1"/>
                </a:solidFill>
              </a:rPr>
              <a:t>2022 </a:t>
            </a:r>
          </a:p>
        </p:txBody>
      </p:sp>
    </p:spTree>
    <p:extLst>
      <p:ext uri="{BB962C8B-B14F-4D97-AF65-F5344CB8AC3E}">
        <p14:creationId xmlns:p14="http://schemas.microsoft.com/office/powerpoint/2010/main" val="3149434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393880"/>
            <a:ext cx="2769165" cy="3693319"/>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JR TRAJNOSTNI RAZVOJ SLOVENSKE NASTANITVENE TURISTIČNE PONUDBE ZA DVIG DODANE VREDNOSTI TURIZMA</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684897"/>
            <a:ext cx="2609636" cy="630942"/>
          </a:xfrm>
          <a:prstGeom prst="rect">
            <a:avLst/>
          </a:prstGeom>
          <a:noFill/>
        </p:spPr>
        <p:txBody>
          <a:bodyPr wrap="square" rtlCol="0">
            <a:spAutoFit/>
          </a:bodyPr>
          <a:lstStyle/>
          <a:p>
            <a:r>
              <a:rPr lang="sl-SI" sz="3500" b="1" dirty="0">
                <a:solidFill>
                  <a:srgbClr val="00B0F0"/>
                </a:solidFill>
              </a:rPr>
              <a:t>69 mio EUR</a:t>
            </a:r>
            <a:endParaRPr lang="sl-SI" sz="3500" kern="1200" dirty="0">
              <a:solidFill>
                <a:srgbClr val="00B0F0"/>
              </a:solidFill>
            </a:endParaRPr>
          </a:p>
        </p:txBody>
      </p:sp>
      <p:sp>
        <p:nvSpPr>
          <p:cNvPr id="7" name="PoljeZBesedilom 6"/>
          <p:cNvSpPr txBox="1"/>
          <p:nvPr/>
        </p:nvSpPr>
        <p:spPr>
          <a:xfrm>
            <a:off x="3657600" y="1050532"/>
            <a:ext cx="8147407" cy="6186309"/>
          </a:xfrm>
          <a:prstGeom prst="rect">
            <a:avLst/>
          </a:prstGeom>
          <a:noFill/>
        </p:spPr>
        <p:txBody>
          <a:bodyPr wrap="square" rtlCol="0">
            <a:spAutoFit/>
          </a:bodyPr>
          <a:lstStyle/>
          <a:p>
            <a:pPr marL="285750" indent="-285750">
              <a:buFont typeface="Arial" panose="020B0604020202020204" pitchFamily="34" charset="0"/>
              <a:buChar char="•"/>
            </a:pPr>
            <a:r>
              <a:rPr lang="sl-SI" b="1" dirty="0">
                <a:solidFill>
                  <a:schemeClr val="bg2">
                    <a:lumMod val="50000"/>
                  </a:schemeClr>
                </a:solidFill>
              </a:rPr>
              <a:t>Upravičenci bodo izkazoval izboljšanje/doseganje ustreznih energetskih bilanc objekta in/ali uporabo obnovljivih virov energije in prikaz izboljšanja ravnanja z odpadki oziroma krožne ekonomije in zmanjšanja negativnih vplivov na okolje ter vključitev v zeleno shemo slovenskega turizma in pridobitev certifikata »</a:t>
            </a:r>
            <a:r>
              <a:rPr lang="sl-SI" b="1" dirty="0" err="1">
                <a:solidFill>
                  <a:schemeClr val="bg2">
                    <a:lumMod val="50000"/>
                  </a:schemeClr>
                </a:solidFill>
              </a:rPr>
              <a:t>Slovenia</a:t>
            </a:r>
            <a:r>
              <a:rPr lang="sl-SI" b="1" dirty="0">
                <a:solidFill>
                  <a:schemeClr val="bg2">
                    <a:lumMod val="50000"/>
                  </a:schemeClr>
                </a:solidFill>
              </a:rPr>
              <a:t> </a:t>
            </a:r>
            <a:r>
              <a:rPr lang="sl-SI" b="1" dirty="0" err="1">
                <a:solidFill>
                  <a:schemeClr val="bg2">
                    <a:lumMod val="50000"/>
                  </a:schemeClr>
                </a:solidFill>
              </a:rPr>
              <a:t>Green</a:t>
            </a:r>
            <a:r>
              <a:rPr lang="sl-SI" b="1" dirty="0">
                <a:solidFill>
                  <a:schemeClr val="bg2">
                    <a:lumMod val="50000"/>
                  </a:schemeClr>
                </a:solidFill>
              </a:rPr>
              <a:t>«</a:t>
            </a:r>
            <a:r>
              <a:rPr lang="sl-SI" dirty="0">
                <a:solidFill>
                  <a:schemeClr val="bg2">
                    <a:lumMod val="50000"/>
                  </a:schemeClr>
                </a:solidFill>
              </a:rPr>
              <a:t>. </a:t>
            </a:r>
          </a:p>
          <a:p>
            <a:pPr marL="285750" indent="-285750">
              <a:buFont typeface="Arial" panose="020B0604020202020204" pitchFamily="34" charset="0"/>
              <a:buChar char="•"/>
            </a:pPr>
            <a:r>
              <a:rPr lang="sl-SI" dirty="0">
                <a:solidFill>
                  <a:schemeClr val="bg2">
                    <a:lumMod val="50000"/>
                  </a:schemeClr>
                </a:solidFill>
              </a:rPr>
              <a:t>V vseh nastanitvenih obratih morajo biti upoštevani tudi uvedeni visoki zdravstveno - higienski standardi z namenom ustreznega varovanja zdravja gostov in zaposlenih, ki bodo tudi v prihodnje obvezen sestavni del za delovanje.</a:t>
            </a:r>
          </a:p>
          <a:p>
            <a:endParaRPr lang="sl-SI" b="1" dirty="0">
              <a:solidFill>
                <a:schemeClr val="bg2">
                  <a:lumMod val="50000"/>
                </a:schemeClr>
              </a:solidFill>
            </a:endParaRPr>
          </a:p>
          <a:p>
            <a:r>
              <a:rPr lang="sl-SI" b="1" dirty="0">
                <a:solidFill>
                  <a:schemeClr val="bg2">
                    <a:lumMod val="50000"/>
                  </a:schemeClr>
                </a:solidFill>
              </a:rPr>
              <a:t>Pogoji:</a:t>
            </a:r>
          </a:p>
          <a:p>
            <a:pPr marL="285750" lvl="0" indent="-285750" fontAlgn="base" hangingPunct="0">
              <a:buFont typeface="Arial" panose="020B0604020202020204" pitchFamily="34" charset="0"/>
              <a:buChar char="•"/>
            </a:pPr>
            <a:r>
              <a:rPr lang="sl-SI" dirty="0">
                <a:solidFill>
                  <a:schemeClr val="bg2">
                    <a:lumMod val="50000"/>
                  </a:schemeClr>
                </a:solidFill>
              </a:rPr>
              <a:t>Pripravljeni (»</a:t>
            </a:r>
            <a:r>
              <a:rPr lang="sl-SI" dirty="0" err="1">
                <a:solidFill>
                  <a:schemeClr val="bg2">
                    <a:lumMod val="50000"/>
                  </a:schemeClr>
                </a:solidFill>
              </a:rPr>
              <a:t>ready</a:t>
            </a:r>
            <a:r>
              <a:rPr lang="sl-SI" dirty="0">
                <a:solidFill>
                  <a:schemeClr val="bg2">
                    <a:lumMod val="50000"/>
                  </a:schemeClr>
                </a:solidFill>
              </a:rPr>
              <a:t> to go«) projekti na področju naložb v nove nastanitvene kapacitete in prenovo obstoječih (oboje kategorije vsaj 3*) z namenom dviga kakovosti, izboljšanja trajnosti in dviga dodane vrednosti</a:t>
            </a:r>
          </a:p>
          <a:p>
            <a:pPr marL="285750" lvl="0" indent="-285750" fontAlgn="base" hangingPunct="0">
              <a:buFont typeface="Arial" panose="020B0604020202020204" pitchFamily="34" charset="0"/>
              <a:buChar char="•"/>
            </a:pPr>
            <a:r>
              <a:rPr lang="sl-SI" dirty="0">
                <a:solidFill>
                  <a:schemeClr val="bg2">
                    <a:lumMod val="50000"/>
                  </a:schemeClr>
                </a:solidFill>
              </a:rPr>
              <a:t>Prijavitelji ne morejo biti podjetja v več kot 30 % lasti države</a:t>
            </a:r>
          </a:p>
          <a:p>
            <a:pPr marL="285750" lvl="0" indent="-285750" fontAlgn="base" hangingPunct="0">
              <a:buFont typeface="Arial" panose="020B0604020202020204" pitchFamily="34" charset="0"/>
              <a:buChar char="•"/>
            </a:pPr>
            <a:r>
              <a:rPr lang="sl-SI" dirty="0">
                <a:solidFill>
                  <a:schemeClr val="bg2">
                    <a:lumMod val="50000"/>
                  </a:schemeClr>
                </a:solidFill>
              </a:rPr>
              <a:t>Za predlagane projekte je izdelana projektna in investicijska dokumentacija, gradbeno dovoljenje ali priglasitev del za izvedbo projekta je pridobljeno ali v pridobivanju</a:t>
            </a:r>
          </a:p>
          <a:p>
            <a:pPr marL="285750" lvl="0" indent="-285750" fontAlgn="base" hangingPunct="0">
              <a:buFont typeface="Arial" panose="020B0604020202020204" pitchFamily="34" charset="0"/>
              <a:buChar char="•"/>
            </a:pPr>
            <a:r>
              <a:rPr lang="sl-SI" dirty="0">
                <a:solidFill>
                  <a:schemeClr val="bg2">
                    <a:lumMod val="50000"/>
                  </a:schemeClr>
                </a:solidFill>
              </a:rPr>
              <a:t>Za predlagani projekt gospodarski subjekt razpolaga z nepremičnino v svoji lasti, dolgoročnem najemu s soglasjem lastnika za izvedbo gradbenih del ali pridobljeno stavbno pravico, slednje dvoje za obdobje, ki ni krajše od amortizacije naložbe v projekt v skladu s predloženim investicijskim programom projekta,</a:t>
            </a:r>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43465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724328" y="631861"/>
            <a:ext cx="10751906" cy="5558319"/>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4" name="PoljeZBesedilom 3"/>
          <p:cNvSpPr txBox="1"/>
          <p:nvPr/>
        </p:nvSpPr>
        <p:spPr>
          <a:xfrm>
            <a:off x="1120739" y="1957227"/>
            <a:ext cx="9954803" cy="4524315"/>
          </a:xfrm>
          <a:prstGeom prst="rect">
            <a:avLst/>
          </a:prstGeom>
          <a:noFill/>
        </p:spPr>
        <p:txBody>
          <a:bodyPr wrap="square" rtlCol="0">
            <a:spAutoFit/>
          </a:bodyPr>
          <a:lstStyle/>
          <a:p>
            <a:pPr marL="285750" indent="-285750">
              <a:buFont typeface="Arial" panose="020B0604020202020204" pitchFamily="34" charset="0"/>
              <a:buChar char="•"/>
            </a:pPr>
            <a:r>
              <a:rPr lang="sl-SI" sz="2400" dirty="0">
                <a:solidFill>
                  <a:schemeClr val="accent5"/>
                </a:solidFill>
              </a:rPr>
              <a:t>REFORME + NALOŽBE</a:t>
            </a:r>
          </a:p>
          <a:p>
            <a:pPr marL="285750" indent="-285750">
              <a:buFont typeface="Arial" panose="020B0604020202020204" pitchFamily="34" charset="0"/>
              <a:buChar char="•"/>
            </a:pPr>
            <a:r>
              <a:rPr lang="sl-SI" sz="2400" dirty="0">
                <a:solidFill>
                  <a:schemeClr val="accent5"/>
                </a:solidFill>
              </a:rPr>
              <a:t>INTENZIVNA ČASOVNICA ČRPANJA</a:t>
            </a:r>
          </a:p>
          <a:p>
            <a:pPr marL="285750" indent="-285750">
              <a:buFont typeface="Arial" panose="020B0604020202020204" pitchFamily="34" charset="0"/>
              <a:buChar char="•"/>
            </a:pPr>
            <a:r>
              <a:rPr lang="sl-SI" sz="2400" dirty="0">
                <a:solidFill>
                  <a:schemeClr val="accent5"/>
                </a:solidFill>
              </a:rPr>
              <a:t>POGODBE NAJKASNEJE DO LETA 2024, PORABA SREDSTEV DO 2026</a:t>
            </a:r>
          </a:p>
          <a:p>
            <a:pPr marL="285750" indent="-285750">
              <a:buFont typeface="Arial" panose="020B0604020202020204" pitchFamily="34" charset="0"/>
              <a:buChar char="•"/>
            </a:pPr>
            <a:r>
              <a:rPr lang="sl-SI" sz="2400" dirty="0">
                <a:solidFill>
                  <a:schemeClr val="accent5"/>
                </a:solidFill>
              </a:rPr>
              <a:t>IZVEDLJIVOST PROJEKTOV</a:t>
            </a:r>
          </a:p>
          <a:p>
            <a:pPr marL="285750" indent="-285750">
              <a:buFont typeface="Arial" panose="020B0604020202020204" pitchFamily="34" charset="0"/>
              <a:buChar char="•"/>
            </a:pPr>
            <a:r>
              <a:rPr lang="sl-SI" sz="2400" dirty="0">
                <a:solidFill>
                  <a:schemeClr val="accent5"/>
                </a:solidFill>
              </a:rPr>
              <a:t>MEJNIKI – NI ODPUSTKOV</a:t>
            </a:r>
          </a:p>
          <a:p>
            <a:pPr marL="285750" indent="-285750">
              <a:buFont typeface="Arial" panose="020B0604020202020204" pitchFamily="34" charset="0"/>
              <a:buChar char="•"/>
            </a:pPr>
            <a:r>
              <a:rPr lang="sl-SI" sz="2400" dirty="0">
                <a:solidFill>
                  <a:schemeClr val="accent5"/>
                </a:solidFill>
              </a:rPr>
              <a:t>MSP + MALA PODJETJA</a:t>
            </a:r>
          </a:p>
          <a:p>
            <a:pPr marL="285750" indent="-285750">
              <a:buFont typeface="Arial" panose="020B0604020202020204" pitchFamily="34" charset="0"/>
              <a:buChar char="•"/>
            </a:pPr>
            <a:r>
              <a:rPr lang="sl-SI" sz="2400" dirty="0">
                <a:solidFill>
                  <a:schemeClr val="accent5"/>
                </a:solidFill>
              </a:rPr>
              <a:t>VELIK POUDAREK NA INVESTICIJAH</a:t>
            </a:r>
          </a:p>
          <a:p>
            <a:pPr marL="285750" indent="-285750">
              <a:buFont typeface="Arial" panose="020B0604020202020204" pitchFamily="34" charset="0"/>
              <a:buChar char="•"/>
            </a:pPr>
            <a:r>
              <a:rPr lang="sl-SI" sz="2400" dirty="0">
                <a:solidFill>
                  <a:schemeClr val="accent5"/>
                </a:solidFill>
              </a:rPr>
              <a:t>SHEME DRŽAVNIH POMOČI</a:t>
            </a:r>
          </a:p>
          <a:p>
            <a:pPr marL="285750" indent="-285750">
              <a:buFont typeface="Arial" panose="020B0604020202020204" pitchFamily="34" charset="0"/>
              <a:buChar char="•"/>
            </a:pPr>
            <a:r>
              <a:rPr lang="sl-SI" sz="2400" dirty="0">
                <a:solidFill>
                  <a:schemeClr val="accent5"/>
                </a:solidFill>
              </a:rPr>
              <a:t>SODELOVANJE S PODJETJI </a:t>
            </a:r>
          </a:p>
          <a:p>
            <a:pPr marL="285750" indent="-285750">
              <a:buFont typeface="Arial" panose="020B0604020202020204" pitchFamily="34" charset="0"/>
              <a:buChar char="•"/>
            </a:pPr>
            <a:r>
              <a:rPr lang="sl-SI" sz="2400" dirty="0">
                <a:solidFill>
                  <a:schemeClr val="accent5"/>
                </a:solidFill>
              </a:rPr>
              <a:t>NAČELO „DO NO SIGNIFICANT HARM“</a:t>
            </a:r>
          </a:p>
          <a:p>
            <a:pPr marL="285750" indent="-285750">
              <a:buFont typeface="Arial" panose="020B0604020202020204" pitchFamily="34" charset="0"/>
              <a:buChar char="•"/>
            </a:pPr>
            <a:r>
              <a:rPr lang="sl-SI" sz="2400" dirty="0">
                <a:solidFill>
                  <a:schemeClr val="accent5"/>
                </a:solidFill>
              </a:rPr>
              <a:t>ZELENI IN DIGITALNI PREHOD</a:t>
            </a:r>
          </a:p>
          <a:p>
            <a:pPr marL="285750" indent="-285750">
              <a:buFont typeface="Arial" panose="020B0604020202020204" pitchFamily="34" charset="0"/>
              <a:buChar char="•"/>
            </a:pPr>
            <a:endParaRPr lang="sl-SI" sz="2400" kern="1200" dirty="0">
              <a:solidFill>
                <a:schemeClr val="accent5"/>
              </a:solidFill>
            </a:endParaRPr>
          </a:p>
        </p:txBody>
      </p:sp>
      <p:sp>
        <p:nvSpPr>
          <p:cNvPr id="5" name="Desna puščica s črticami 4"/>
          <p:cNvSpPr/>
          <p:nvPr/>
        </p:nvSpPr>
        <p:spPr>
          <a:xfrm>
            <a:off x="8562" y="851144"/>
            <a:ext cx="12183438" cy="1285194"/>
          </a:xfrm>
          <a:prstGeom prst="striped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OSNOVNE ZNAČILNOSTI</a:t>
            </a:r>
          </a:p>
        </p:txBody>
      </p:sp>
    </p:spTree>
    <p:extLst>
      <p:ext uri="{BB962C8B-B14F-4D97-AF65-F5344CB8AC3E}">
        <p14:creationId xmlns:p14="http://schemas.microsoft.com/office/powerpoint/2010/main" val="3421987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388742"/>
            <a:ext cx="2841084" cy="3693319"/>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JR TRAJNOSTNI RAZVOJ SLOVENSKE NASTANITVENE TURISTIČNE PONUDBE ZA DVIG DODANE VREDNOSTI TURIZMA</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684897"/>
            <a:ext cx="2609636" cy="630942"/>
          </a:xfrm>
          <a:prstGeom prst="rect">
            <a:avLst/>
          </a:prstGeom>
          <a:noFill/>
        </p:spPr>
        <p:txBody>
          <a:bodyPr wrap="square" rtlCol="0">
            <a:spAutoFit/>
          </a:bodyPr>
          <a:lstStyle/>
          <a:p>
            <a:r>
              <a:rPr lang="sl-SI" sz="3500" b="1" dirty="0">
                <a:solidFill>
                  <a:srgbClr val="00B0F0"/>
                </a:solidFill>
              </a:rPr>
              <a:t>69 mio EUR</a:t>
            </a:r>
            <a:endParaRPr lang="sl-SI" sz="3500" kern="1200" dirty="0">
              <a:solidFill>
                <a:srgbClr val="00B0F0"/>
              </a:solidFill>
            </a:endParaRPr>
          </a:p>
        </p:txBody>
      </p:sp>
      <p:sp>
        <p:nvSpPr>
          <p:cNvPr id="7" name="PoljeZBesedilom 6"/>
          <p:cNvSpPr txBox="1"/>
          <p:nvPr/>
        </p:nvSpPr>
        <p:spPr>
          <a:xfrm>
            <a:off x="3657601" y="1397284"/>
            <a:ext cx="8039528" cy="5355312"/>
          </a:xfrm>
          <a:prstGeom prst="rect">
            <a:avLst/>
          </a:prstGeom>
          <a:noFill/>
        </p:spPr>
        <p:txBody>
          <a:bodyPr wrap="square" rtlCol="0">
            <a:spAutoFit/>
          </a:bodyPr>
          <a:lstStyle/>
          <a:p>
            <a:pPr marL="285750" lvl="0" indent="-285750" fontAlgn="base" hangingPunct="0">
              <a:buFont typeface="Arial" panose="020B0604020202020204" pitchFamily="34" charset="0"/>
              <a:buChar char="•"/>
            </a:pPr>
            <a:r>
              <a:rPr lang="sl-SI" dirty="0">
                <a:solidFill>
                  <a:schemeClr val="bg2">
                    <a:lumMod val="50000"/>
                  </a:schemeClr>
                </a:solidFill>
              </a:rPr>
              <a:t>Za predlagani projekt mora biti predložen investicijski program z vsemi zahtevanimi vsebinami, ki jasno utemeljuje doseganje zahtevanih kazalnikov poslovanja določenih z merili razpisa</a:t>
            </a:r>
          </a:p>
          <a:p>
            <a:pPr marL="285750" lvl="0" indent="-285750" fontAlgn="base" hangingPunct="0">
              <a:buFont typeface="Arial" panose="020B0604020202020204" pitchFamily="34" charset="0"/>
              <a:buChar char="•"/>
            </a:pPr>
            <a:r>
              <a:rPr lang="sl-SI" dirty="0">
                <a:solidFill>
                  <a:schemeClr val="bg2">
                    <a:lumMod val="50000"/>
                  </a:schemeClr>
                </a:solidFill>
              </a:rPr>
              <a:t>Projekti bodo kot posledica izvedbe in poslovanja projekta zavezani k ohranitvi obstoječih delovnih mest in k spodbujanju k ustvarjanju novih</a:t>
            </a:r>
          </a:p>
          <a:p>
            <a:pPr marL="285750" lvl="0" indent="-285750" fontAlgn="base" hangingPunct="0">
              <a:buFont typeface="Arial" panose="020B0604020202020204" pitchFamily="34" charset="0"/>
              <a:buChar char="•"/>
            </a:pPr>
            <a:r>
              <a:rPr lang="sl-SI" dirty="0">
                <a:solidFill>
                  <a:schemeClr val="bg2">
                    <a:lumMod val="50000"/>
                  </a:schemeClr>
                </a:solidFill>
              </a:rPr>
              <a:t>Projekt mora pridobiti energetsko izkaznico najmanj razreda B</a:t>
            </a:r>
          </a:p>
          <a:p>
            <a:pPr marL="285750" lvl="0" indent="-285750">
              <a:buFont typeface="Arial" panose="020B0604020202020204" pitchFamily="34" charset="0"/>
              <a:buChar char="•"/>
            </a:pPr>
            <a:r>
              <a:rPr lang="sl-SI" dirty="0">
                <a:solidFill>
                  <a:schemeClr val="bg2">
                    <a:lumMod val="50000"/>
                  </a:schemeClr>
                </a:solidFill>
              </a:rPr>
              <a:t>Projekti, ki predstavljajo novogradnje, bodo morali dosegati cilje na področju porabe energije, ki bo vsaj 20% nižja od zahteve za skoraj nič-energijske stavbe (NZEB standard)</a:t>
            </a:r>
          </a:p>
          <a:p>
            <a:pPr marL="285750" lvl="0" indent="-285750" fontAlgn="base" hangingPunct="0">
              <a:buFont typeface="Arial" panose="020B0604020202020204" pitchFamily="34" charset="0"/>
              <a:buChar char="•"/>
            </a:pPr>
            <a:r>
              <a:rPr lang="sl-SI" dirty="0">
                <a:solidFill>
                  <a:schemeClr val="bg2">
                    <a:lumMod val="50000"/>
                  </a:schemeClr>
                </a:solidFill>
              </a:rPr>
              <a:t>Skladnost s pogoji območja Natura 2000, v kolikor se projekt nahaja na tem območju</a:t>
            </a:r>
          </a:p>
          <a:p>
            <a:pPr marL="285750" lvl="0" indent="-285750" fontAlgn="base" hangingPunct="0">
              <a:buFont typeface="Arial" panose="020B0604020202020204" pitchFamily="34" charset="0"/>
              <a:buChar char="•"/>
            </a:pPr>
            <a:r>
              <a:rPr lang="sl-SI" dirty="0">
                <a:solidFill>
                  <a:schemeClr val="bg2">
                    <a:lumMod val="50000"/>
                  </a:schemeClr>
                </a:solidFill>
              </a:rPr>
              <a:t>Projekt oziroma gostinski nastanitveni obrat mora po izvedbi projekta v roku dveh let pridobiti enega izmed mednarodno priznanih </a:t>
            </a:r>
            <a:r>
              <a:rPr lang="sl-SI" dirty="0" err="1">
                <a:solidFill>
                  <a:schemeClr val="bg2">
                    <a:lumMod val="50000"/>
                  </a:schemeClr>
                </a:solidFill>
              </a:rPr>
              <a:t>okoljskih</a:t>
            </a:r>
            <a:r>
              <a:rPr lang="sl-SI" dirty="0">
                <a:solidFill>
                  <a:schemeClr val="bg2">
                    <a:lumMod val="50000"/>
                  </a:schemeClr>
                </a:solidFill>
              </a:rPr>
              <a:t> znakov, ki jih priznava tudi zelena shema slovenskega turizma in certifikat »</a:t>
            </a:r>
            <a:r>
              <a:rPr lang="sl-SI" dirty="0" err="1">
                <a:solidFill>
                  <a:schemeClr val="bg2">
                    <a:lumMod val="50000"/>
                  </a:schemeClr>
                </a:solidFill>
              </a:rPr>
              <a:t>Slovenia</a:t>
            </a:r>
            <a:r>
              <a:rPr lang="sl-SI" dirty="0">
                <a:solidFill>
                  <a:schemeClr val="bg2">
                    <a:lumMod val="50000"/>
                  </a:schemeClr>
                </a:solidFill>
              </a:rPr>
              <a:t> </a:t>
            </a:r>
            <a:r>
              <a:rPr lang="sl-SI" dirty="0" err="1">
                <a:solidFill>
                  <a:schemeClr val="bg2">
                    <a:lumMod val="50000"/>
                  </a:schemeClr>
                </a:solidFill>
              </a:rPr>
              <a:t>Green</a:t>
            </a:r>
            <a:r>
              <a:rPr lang="sl-SI" dirty="0">
                <a:solidFill>
                  <a:schemeClr val="bg2">
                    <a:lumMod val="50000"/>
                  </a:schemeClr>
                </a:solidFill>
              </a:rPr>
              <a:t>«</a:t>
            </a:r>
          </a:p>
          <a:p>
            <a:pPr marL="285750" lvl="0" indent="-285750" fontAlgn="base" hangingPunct="0">
              <a:buFont typeface="Arial" panose="020B0604020202020204" pitchFamily="34" charset="0"/>
              <a:buChar char="•"/>
            </a:pPr>
            <a:r>
              <a:rPr lang="sl-SI" dirty="0">
                <a:solidFill>
                  <a:schemeClr val="bg2">
                    <a:lumMod val="50000"/>
                  </a:schemeClr>
                </a:solidFill>
              </a:rPr>
              <a:t>Projekti bodo morali izpolnjevati pogoje povezane z uresničevanjem podnebnih ciljev, ki se nanašajo na gradnjo in obnovo objektov, rabo energije in vode, ravnanjem z odpadki ipd., načela, da se ne škoduje bistveno, novogradnje bodo poleg tega morale izpolnjevati zahteve za skoraj nič-energijske stavbe</a:t>
            </a:r>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590892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301412"/>
            <a:ext cx="2841084" cy="3693319"/>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JR TRAJNOSTNI RAZVOJ SLOVENSKE NASTANITVENE TURISTIČNE PONUDBE ZA DVIG DODANE VREDNOSTI TURIZMA</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684897"/>
            <a:ext cx="2609636" cy="630942"/>
          </a:xfrm>
          <a:prstGeom prst="rect">
            <a:avLst/>
          </a:prstGeom>
          <a:noFill/>
        </p:spPr>
        <p:txBody>
          <a:bodyPr wrap="square" rtlCol="0">
            <a:spAutoFit/>
          </a:bodyPr>
          <a:lstStyle/>
          <a:p>
            <a:r>
              <a:rPr lang="sl-SI" sz="3500" b="1" dirty="0">
                <a:solidFill>
                  <a:srgbClr val="00B0F0"/>
                </a:solidFill>
              </a:rPr>
              <a:t>69 mio EUR</a:t>
            </a:r>
            <a:endParaRPr lang="sl-SI" sz="3500" kern="1200" dirty="0">
              <a:solidFill>
                <a:srgbClr val="00B0F0"/>
              </a:solidFill>
            </a:endParaRPr>
          </a:p>
        </p:txBody>
      </p:sp>
      <p:sp>
        <p:nvSpPr>
          <p:cNvPr id="7" name="PoljeZBesedilom 6"/>
          <p:cNvSpPr txBox="1"/>
          <p:nvPr/>
        </p:nvSpPr>
        <p:spPr>
          <a:xfrm>
            <a:off x="3657601" y="1525712"/>
            <a:ext cx="8060076" cy="4801314"/>
          </a:xfrm>
          <a:prstGeom prst="rect">
            <a:avLst/>
          </a:prstGeom>
          <a:noFill/>
        </p:spPr>
        <p:txBody>
          <a:bodyPr wrap="square" rtlCol="0">
            <a:spAutoFit/>
          </a:bodyPr>
          <a:lstStyle/>
          <a:p>
            <a:pPr marL="285750" lvl="0" indent="-285750" fontAlgn="base" hangingPunct="0">
              <a:buFont typeface="Arial" panose="020B0604020202020204" pitchFamily="34" charset="0"/>
              <a:buChar char="•"/>
            </a:pPr>
            <a:r>
              <a:rPr lang="sl-SI" dirty="0">
                <a:solidFill>
                  <a:schemeClr val="bg2">
                    <a:lumMod val="50000"/>
                  </a:schemeClr>
                </a:solidFill>
              </a:rPr>
              <a:t>V projekt mora biti vključena digitalizacija v ustrezni obliki smiselni za projekt, in sicer, najmanj v obliki javno dostopne digitalne predstavitve ponudbe projekta, vključenosti v najmanj 1 digitalni rezervacijski in prodajni sistem in zagotoviti digitalno informiranje gostov o svoji ponudbi s strani ponudnika, omogočena mora biti digitalna podpora uporabniški izkušnji gostov pri uporabi projekta in digitalna podpora upravljanju z objektom in njegovemu poslovanju;</a:t>
            </a:r>
          </a:p>
          <a:p>
            <a:pPr marL="285750" lvl="0" indent="-285750" fontAlgn="base" hangingPunct="0">
              <a:buFont typeface="Arial" panose="020B0604020202020204" pitchFamily="34" charset="0"/>
              <a:buChar char="•"/>
            </a:pPr>
            <a:r>
              <a:rPr lang="sl-SI" dirty="0">
                <a:solidFill>
                  <a:schemeClr val="bg2">
                    <a:lumMod val="50000"/>
                  </a:schemeClr>
                </a:solidFill>
              </a:rPr>
              <a:t>V projekt mora biti vključen program usposabljanja in izobraževanja za vodje in zaposlene pri nosilcu projekta, ki mora biti izveden v sodelovanju z ustrezno certificirano izobraževalno institucijo ali referenčnim izvajalcem na področju najmanj dveh modulov, ki pokrivata kakovost storitev in upravljanja na področju vsebine projekta in digitalne kompetence. Kakovost programa usposabljanja bo prispevala k oceni projekta po tem razpisu.</a:t>
            </a:r>
          </a:p>
          <a:p>
            <a:r>
              <a:rPr lang="sl-SI" dirty="0">
                <a:solidFill>
                  <a:schemeClr val="bg2">
                    <a:lumMod val="50000"/>
                  </a:schemeClr>
                </a:solidFill>
              </a:rPr>
              <a:t> </a:t>
            </a:r>
          </a:p>
          <a:p>
            <a:r>
              <a:rPr lang="sl-SI" b="1" dirty="0">
                <a:solidFill>
                  <a:schemeClr val="bg2">
                    <a:lumMod val="50000"/>
                  </a:schemeClr>
                </a:solidFill>
              </a:rPr>
              <a:t>Merila: </a:t>
            </a:r>
          </a:p>
          <a:p>
            <a:pPr marL="285750" lvl="0" indent="-285750" fontAlgn="base" hangingPunct="0">
              <a:buFont typeface="Arial" panose="020B0604020202020204" pitchFamily="34" charset="0"/>
              <a:buChar char="•"/>
            </a:pPr>
            <a:r>
              <a:rPr lang="sl-SI" dirty="0">
                <a:solidFill>
                  <a:schemeClr val="bg2">
                    <a:lumMod val="50000"/>
                  </a:schemeClr>
                </a:solidFill>
              </a:rPr>
              <a:t>Skladnost s strateškimi usmeritvami: Projekti prispevajo k ciljem in predvidenim ukrepom Strategije trajnostne rasti slovenskega turizma 2017-2021 in k usmeritvam za novo strateško obdobje razvoja slovenskega turizma  2022-2028.</a:t>
            </a:r>
          </a:p>
        </p:txBody>
      </p:sp>
    </p:spTree>
    <p:extLst>
      <p:ext uri="{BB962C8B-B14F-4D97-AF65-F5344CB8AC3E}">
        <p14:creationId xmlns:p14="http://schemas.microsoft.com/office/powerpoint/2010/main" val="12937615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399016"/>
            <a:ext cx="2887318" cy="3693319"/>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JR TRAJNOSTNI RAZVOJ SLOVENSKE NASTANITVENE TURISTIČNE PONUDBE ZA DVIG DODANE VREDNOSTI TURIZMA</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684897"/>
            <a:ext cx="2609636" cy="630942"/>
          </a:xfrm>
          <a:prstGeom prst="rect">
            <a:avLst/>
          </a:prstGeom>
          <a:noFill/>
        </p:spPr>
        <p:txBody>
          <a:bodyPr wrap="square" rtlCol="0">
            <a:spAutoFit/>
          </a:bodyPr>
          <a:lstStyle/>
          <a:p>
            <a:r>
              <a:rPr lang="sl-SI" sz="3500" b="1" dirty="0">
                <a:solidFill>
                  <a:srgbClr val="00B0F0"/>
                </a:solidFill>
              </a:rPr>
              <a:t>69 mio EUR</a:t>
            </a:r>
            <a:endParaRPr lang="sl-SI" sz="3500" kern="1200" dirty="0">
              <a:solidFill>
                <a:srgbClr val="00B0F0"/>
              </a:solidFill>
            </a:endParaRPr>
          </a:p>
        </p:txBody>
      </p:sp>
      <p:sp>
        <p:nvSpPr>
          <p:cNvPr id="7" name="PoljeZBesedilom 6"/>
          <p:cNvSpPr txBox="1"/>
          <p:nvPr/>
        </p:nvSpPr>
        <p:spPr>
          <a:xfrm>
            <a:off x="3657601" y="1988048"/>
            <a:ext cx="7926511" cy="4801314"/>
          </a:xfrm>
          <a:prstGeom prst="rect">
            <a:avLst/>
          </a:prstGeom>
          <a:noFill/>
        </p:spPr>
        <p:txBody>
          <a:bodyPr wrap="square" rtlCol="0">
            <a:spAutoFit/>
          </a:bodyPr>
          <a:lstStyle/>
          <a:p>
            <a:pPr marL="285750" lvl="0" indent="-285750" fontAlgn="base" hangingPunct="0">
              <a:buFont typeface="Arial" panose="020B0604020202020204" pitchFamily="34" charset="0"/>
              <a:buChar char="•"/>
            </a:pPr>
            <a:r>
              <a:rPr lang="sl-SI" dirty="0">
                <a:solidFill>
                  <a:schemeClr val="bg2">
                    <a:lumMod val="50000"/>
                  </a:schemeClr>
                </a:solidFill>
              </a:rPr>
              <a:t>Vpliv na dvig dodane vrednosti: projekt bo imel pozitivne učinke na izboljšanje cenovnega </a:t>
            </a:r>
            <a:r>
              <a:rPr lang="sl-SI" dirty="0" err="1">
                <a:solidFill>
                  <a:schemeClr val="bg2">
                    <a:lumMod val="50000"/>
                  </a:schemeClr>
                </a:solidFill>
              </a:rPr>
              <a:t>pozicioniranja</a:t>
            </a:r>
            <a:r>
              <a:rPr lang="sl-SI" dirty="0">
                <a:solidFill>
                  <a:schemeClr val="bg2">
                    <a:lumMod val="50000"/>
                  </a:schemeClr>
                </a:solidFill>
              </a:rPr>
              <a:t> ponudbe gostinskega nastanitvenega obrata in imel vpliv na povečanje dodane vrednosti, podaljšanje povprečne dobe bivanja, zvišanje prihodkov iz poslovanja gospodarskega subjekta in trajnostne konkurenčnosti za gospodarski subjekt</a:t>
            </a:r>
          </a:p>
          <a:p>
            <a:pPr marL="285750" lvl="0" indent="-285750" fontAlgn="base" hangingPunct="0">
              <a:buFont typeface="Arial" panose="020B0604020202020204" pitchFamily="34" charset="0"/>
              <a:buChar char="•"/>
            </a:pPr>
            <a:r>
              <a:rPr lang="sl-SI" dirty="0">
                <a:solidFill>
                  <a:schemeClr val="bg2">
                    <a:lumMod val="50000"/>
                  </a:schemeClr>
                </a:solidFill>
              </a:rPr>
              <a:t>Kakovost projekta: kakovost predloženega investicijskega programa in utemeljenost doseganja kazalnikov poslovanja</a:t>
            </a:r>
          </a:p>
          <a:p>
            <a:pPr marL="285750" lvl="0" indent="-285750" fontAlgn="base" hangingPunct="0">
              <a:buFont typeface="Arial" panose="020B0604020202020204" pitchFamily="34" charset="0"/>
              <a:buChar char="•"/>
            </a:pPr>
            <a:r>
              <a:rPr lang="sl-SI" dirty="0">
                <a:solidFill>
                  <a:schemeClr val="bg2">
                    <a:lumMod val="50000"/>
                  </a:schemeClr>
                </a:solidFill>
              </a:rPr>
              <a:t>Okolijski kriterij: projekt ima pridobljeno energetsko izkaznico razreda A.</a:t>
            </a:r>
          </a:p>
          <a:p>
            <a:pPr marL="285750" lvl="0" indent="-285750" fontAlgn="base" hangingPunct="0">
              <a:buFont typeface="Arial" panose="020B0604020202020204" pitchFamily="34" charset="0"/>
              <a:buChar char="•"/>
            </a:pPr>
            <a:r>
              <a:rPr lang="sl-SI" dirty="0">
                <a:solidFill>
                  <a:schemeClr val="bg2">
                    <a:lumMod val="50000"/>
                  </a:schemeClr>
                </a:solidFill>
              </a:rPr>
              <a:t>Okolijski kriterij: projekt bo v roku dveh let od zaključka projekta pridobil mednarodno priznan </a:t>
            </a:r>
            <a:r>
              <a:rPr lang="sl-SI" dirty="0" err="1">
                <a:solidFill>
                  <a:schemeClr val="bg2">
                    <a:lumMod val="50000"/>
                  </a:schemeClr>
                </a:solidFill>
              </a:rPr>
              <a:t>okoljski</a:t>
            </a:r>
            <a:r>
              <a:rPr lang="sl-SI" dirty="0">
                <a:solidFill>
                  <a:schemeClr val="bg2">
                    <a:lumMod val="50000"/>
                  </a:schemeClr>
                </a:solidFill>
              </a:rPr>
              <a:t> znak za okolje EU </a:t>
            </a:r>
            <a:r>
              <a:rPr lang="sl-SI" dirty="0" err="1">
                <a:solidFill>
                  <a:schemeClr val="bg2">
                    <a:lumMod val="50000"/>
                  </a:schemeClr>
                </a:solidFill>
              </a:rPr>
              <a:t>Ecolabel</a:t>
            </a:r>
            <a:endParaRPr lang="sl-SI" dirty="0">
              <a:solidFill>
                <a:schemeClr val="bg2">
                  <a:lumMod val="50000"/>
                </a:schemeClr>
              </a:solidFill>
            </a:endParaRPr>
          </a:p>
          <a:p>
            <a:pPr marL="285750" lvl="0" indent="-285750" fontAlgn="base" hangingPunct="0">
              <a:buFont typeface="Arial" panose="020B0604020202020204" pitchFamily="34" charset="0"/>
              <a:buChar char="•"/>
            </a:pPr>
            <a:r>
              <a:rPr lang="sl-SI" dirty="0">
                <a:solidFill>
                  <a:schemeClr val="bg2">
                    <a:lumMod val="50000"/>
                  </a:schemeClr>
                </a:solidFill>
              </a:rPr>
              <a:t>Projekt oziroma gostinski ali nastanitveni obrat/objekt bo pridobil certifikat »</a:t>
            </a:r>
            <a:r>
              <a:rPr lang="sl-SI" dirty="0" err="1">
                <a:solidFill>
                  <a:schemeClr val="bg2">
                    <a:lumMod val="50000"/>
                  </a:schemeClr>
                </a:solidFill>
              </a:rPr>
              <a:t>Slovenia</a:t>
            </a:r>
            <a:r>
              <a:rPr lang="sl-SI" dirty="0">
                <a:solidFill>
                  <a:schemeClr val="bg2">
                    <a:lumMod val="50000"/>
                  </a:schemeClr>
                </a:solidFill>
              </a:rPr>
              <a:t> </a:t>
            </a:r>
            <a:r>
              <a:rPr lang="sl-SI" dirty="0" err="1">
                <a:solidFill>
                  <a:schemeClr val="bg2">
                    <a:lumMod val="50000"/>
                  </a:schemeClr>
                </a:solidFill>
              </a:rPr>
              <a:t>Green</a:t>
            </a:r>
            <a:r>
              <a:rPr lang="sl-SI" dirty="0">
                <a:solidFill>
                  <a:schemeClr val="bg2">
                    <a:lumMod val="50000"/>
                  </a:schemeClr>
                </a:solidFill>
              </a:rPr>
              <a:t>«</a:t>
            </a:r>
          </a:p>
          <a:p>
            <a:pPr marL="285750" lvl="0" indent="-285750" fontAlgn="base" hangingPunct="0">
              <a:buFont typeface="Arial" panose="020B0604020202020204" pitchFamily="34" charset="0"/>
              <a:buChar char="•"/>
            </a:pPr>
            <a:r>
              <a:rPr lang="sl-SI" dirty="0">
                <a:solidFill>
                  <a:schemeClr val="bg2">
                    <a:lumMod val="50000"/>
                  </a:schemeClr>
                </a:solidFill>
              </a:rPr>
              <a:t>Uporaba naravnih materialov, s poudarkom na lesu, izdelkih iz lesa oziroma lesnih tvorivih pri prenovi.</a:t>
            </a:r>
          </a:p>
          <a:p>
            <a:r>
              <a:rPr lang="sl-SI" dirty="0"/>
              <a:t> </a:t>
            </a:r>
          </a:p>
          <a:p>
            <a:endParaRPr lang="sl-SI" b="1" dirty="0"/>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5563711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424702"/>
            <a:ext cx="2779439" cy="3693319"/>
          </a:xfrm>
          <a:prstGeom prst="rect">
            <a:avLst/>
          </a:prstGeom>
          <a:noFill/>
        </p:spPr>
        <p:txBody>
          <a:bodyPr wrap="square" rtlCol="0">
            <a:spAutoFit/>
          </a:bodyPr>
          <a:lstStyle/>
          <a:p>
            <a:pPr algn="ctr"/>
            <a:r>
              <a:rPr lang="sl-SI" sz="2300" b="1" u="sng" dirty="0">
                <a:solidFill>
                  <a:schemeClr val="tx1">
                    <a:lumMod val="65000"/>
                    <a:lumOff val="35000"/>
                  </a:schemeClr>
                </a:solidFill>
              </a:rPr>
              <a:t>Naložba 1:</a:t>
            </a:r>
          </a:p>
          <a:p>
            <a:pPr algn="ctr"/>
            <a:r>
              <a:rPr lang="sl-SI" sz="2300" b="1" dirty="0">
                <a:solidFill>
                  <a:schemeClr val="tx1">
                    <a:lumMod val="65000"/>
                    <a:lumOff val="35000"/>
                  </a:schemeClr>
                </a:solidFill>
              </a:rPr>
              <a:t>JR TRAJNOSTNI RAZVOJ SLOVENSKE NASTANITVENE TURISTIČNE PONUDBE ZA DVIG DODANE VREDNOSTI TURIZMA</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684897"/>
            <a:ext cx="2609636" cy="630942"/>
          </a:xfrm>
          <a:prstGeom prst="rect">
            <a:avLst/>
          </a:prstGeom>
          <a:noFill/>
        </p:spPr>
        <p:txBody>
          <a:bodyPr wrap="square" rtlCol="0">
            <a:spAutoFit/>
          </a:bodyPr>
          <a:lstStyle/>
          <a:p>
            <a:r>
              <a:rPr lang="sl-SI" sz="3500" b="1" dirty="0">
                <a:solidFill>
                  <a:srgbClr val="00B0F0"/>
                </a:solidFill>
              </a:rPr>
              <a:t>69 mio EUR</a:t>
            </a:r>
            <a:endParaRPr lang="sl-SI" sz="3500" kern="1200" dirty="0">
              <a:solidFill>
                <a:srgbClr val="00B0F0"/>
              </a:solidFill>
            </a:endParaRPr>
          </a:p>
        </p:txBody>
      </p:sp>
      <p:sp>
        <p:nvSpPr>
          <p:cNvPr id="7" name="PoljeZBesedilom 6"/>
          <p:cNvSpPr txBox="1"/>
          <p:nvPr/>
        </p:nvSpPr>
        <p:spPr>
          <a:xfrm>
            <a:off x="3775753" y="2226884"/>
            <a:ext cx="8137132" cy="4247317"/>
          </a:xfrm>
          <a:prstGeom prst="rect">
            <a:avLst/>
          </a:prstGeom>
          <a:noFill/>
        </p:spPr>
        <p:txBody>
          <a:bodyPr wrap="square" rtlCol="0">
            <a:spAutoFit/>
          </a:bodyPr>
          <a:lstStyle/>
          <a:p>
            <a:r>
              <a:rPr lang="sl-SI" b="1" dirty="0">
                <a:solidFill>
                  <a:schemeClr val="bg2">
                    <a:lumMod val="50000"/>
                  </a:schemeClr>
                </a:solidFill>
              </a:rPr>
              <a:t>Upravičenci: </a:t>
            </a:r>
            <a:r>
              <a:rPr lang="sl-SI" dirty="0">
                <a:solidFill>
                  <a:schemeClr val="bg2">
                    <a:lumMod val="50000"/>
                  </a:schemeClr>
                </a:solidFill>
              </a:rPr>
              <a:t>gospodarski subjekti s področja gostinstva in turizma, ki imajo registrirano  dejavnost I 55.100, I55.202 in I55.300</a:t>
            </a:r>
          </a:p>
          <a:p>
            <a:endParaRPr lang="sl-SI" dirty="0">
              <a:solidFill>
                <a:srgbClr val="FF0000"/>
              </a:solidFill>
            </a:endParaRPr>
          </a:p>
          <a:p>
            <a:r>
              <a:rPr lang="sl-SI" b="1" dirty="0">
                <a:solidFill>
                  <a:schemeClr val="bg2">
                    <a:lumMod val="50000"/>
                  </a:schemeClr>
                </a:solidFill>
              </a:rPr>
              <a:t>Upravičeni stroški: </a:t>
            </a:r>
          </a:p>
          <a:p>
            <a:pPr marL="285750" indent="-285750">
              <a:buFont typeface="Arial" panose="020B0604020202020204" pitchFamily="34" charset="0"/>
              <a:buChar char="•"/>
            </a:pPr>
            <a:r>
              <a:rPr lang="sl-SI" dirty="0">
                <a:solidFill>
                  <a:schemeClr val="bg2">
                    <a:lumMod val="50000"/>
                  </a:schemeClr>
                </a:solidFill>
              </a:rPr>
              <a:t>Stroški investicij v opredmetena sredstva (investicije v gradnjo, obnovo, opremo, inventar, energetsko sanacijo, povečanje energetske učinkovitosti ali energetske samooskrbe iz obnovljivih virov, računalniško, digitalno in IT opremo). </a:t>
            </a:r>
          </a:p>
          <a:p>
            <a:pPr marL="285750" indent="-285750">
              <a:buFont typeface="Arial" panose="020B0604020202020204" pitchFamily="34" charset="0"/>
              <a:buChar char="•"/>
            </a:pPr>
            <a:r>
              <a:rPr lang="sl-SI" dirty="0">
                <a:solidFill>
                  <a:schemeClr val="bg2">
                    <a:lumMod val="50000"/>
                  </a:schemeClr>
                </a:solidFill>
              </a:rPr>
              <a:t>Stroški projektne dokumentacije, študij in analiz</a:t>
            </a:r>
          </a:p>
          <a:p>
            <a:pPr marL="285750" indent="-285750">
              <a:buFont typeface="Arial" panose="020B0604020202020204" pitchFamily="34" charset="0"/>
              <a:buChar char="•"/>
            </a:pPr>
            <a:r>
              <a:rPr lang="sl-SI" dirty="0">
                <a:solidFill>
                  <a:schemeClr val="bg2">
                    <a:lumMod val="50000"/>
                  </a:schemeClr>
                </a:solidFill>
              </a:rPr>
              <a:t>Stroški programov izobraževanja in usposabljanja</a:t>
            </a:r>
          </a:p>
          <a:p>
            <a:pPr marL="285750" indent="-285750">
              <a:buFont typeface="Arial" panose="020B0604020202020204" pitchFamily="34" charset="0"/>
              <a:buChar char="•"/>
            </a:pPr>
            <a:r>
              <a:rPr lang="sl-SI" dirty="0">
                <a:solidFill>
                  <a:schemeClr val="bg2">
                    <a:lumMod val="50000"/>
                  </a:schemeClr>
                </a:solidFill>
              </a:rPr>
              <a:t>Stroški zagonskega trženja</a:t>
            </a:r>
          </a:p>
          <a:p>
            <a:pPr marL="285750" indent="-285750">
              <a:buFont typeface="Arial" panose="020B0604020202020204" pitchFamily="34" charset="0"/>
              <a:buChar char="•"/>
            </a:pPr>
            <a:r>
              <a:rPr lang="sl-SI" dirty="0">
                <a:solidFill>
                  <a:schemeClr val="bg2">
                    <a:lumMod val="50000"/>
                  </a:schemeClr>
                </a:solidFill>
              </a:rPr>
              <a:t>Stroški storitev zunanjih izvajalcev</a:t>
            </a:r>
          </a:p>
          <a:p>
            <a:endParaRPr lang="sl-SI" b="1" dirty="0">
              <a:solidFill>
                <a:schemeClr val="bg2">
                  <a:lumMod val="50000"/>
                </a:schemeClr>
              </a:solidFill>
            </a:endParaRPr>
          </a:p>
          <a:p>
            <a:pPr lvl="0" fontAlgn="base" hangingPunct="0"/>
            <a:r>
              <a:rPr lang="sl-SI" b="1" dirty="0">
                <a:solidFill>
                  <a:schemeClr val="bg2">
                    <a:lumMod val="50000"/>
                  </a:schemeClr>
                </a:solidFill>
              </a:rPr>
              <a:t>Shema državnih pomoči: </a:t>
            </a:r>
            <a:r>
              <a:rPr lang="sl-SI" dirty="0">
                <a:solidFill>
                  <a:schemeClr val="bg2">
                    <a:lumMod val="50000"/>
                  </a:schemeClr>
                </a:solidFill>
              </a:rPr>
              <a:t>predvidoma regionalna ali MSP shema</a:t>
            </a:r>
            <a:endParaRPr lang="sl-SI" b="1" dirty="0">
              <a:solidFill>
                <a:schemeClr val="bg2">
                  <a:lumMod val="50000"/>
                </a:schemeClr>
              </a:solidFill>
            </a:endParaRPr>
          </a:p>
          <a:p>
            <a:endParaRPr lang="sl-SI" b="1" dirty="0"/>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804710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892176"/>
            <a:ext cx="2737371" cy="3693319"/>
          </a:xfrm>
          <a:prstGeom prst="rect">
            <a:avLst/>
          </a:prstGeom>
          <a:noFill/>
        </p:spPr>
        <p:txBody>
          <a:bodyPr wrap="square" rtlCol="0">
            <a:spAutoFit/>
          </a:bodyPr>
          <a:lstStyle/>
          <a:p>
            <a:pPr algn="ctr"/>
            <a:r>
              <a:rPr lang="sl-SI" sz="2300" b="1" u="sng" dirty="0">
                <a:solidFill>
                  <a:schemeClr val="tx1">
                    <a:lumMod val="65000"/>
                    <a:lumOff val="35000"/>
                  </a:schemeClr>
                </a:solidFill>
              </a:rPr>
              <a:t>Naložba 2:</a:t>
            </a:r>
          </a:p>
          <a:p>
            <a:pPr algn="ctr"/>
            <a:r>
              <a:rPr lang="sl-SI" sz="2300" b="1" dirty="0">
                <a:solidFill>
                  <a:schemeClr val="tx1">
                    <a:lumMod val="65000"/>
                    <a:lumOff val="35000"/>
                  </a:schemeClr>
                </a:solidFill>
              </a:rPr>
              <a:t>JR TRAJNOSTNI RAZVOJ JAVNE IN SKUPNE TURISTIČNE INFRASTRUKTURE IN NARAVNIH ZNAMENITOSTI V TURISTIČNIH DESTINACIJAH </a:t>
            </a: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969285"/>
            <a:ext cx="2306548" cy="630942"/>
          </a:xfrm>
          <a:prstGeom prst="rect">
            <a:avLst/>
          </a:prstGeom>
          <a:noFill/>
        </p:spPr>
        <p:txBody>
          <a:bodyPr wrap="square" rtlCol="0">
            <a:spAutoFit/>
          </a:bodyPr>
          <a:lstStyle/>
          <a:p>
            <a:r>
              <a:rPr lang="sl-SI" sz="3500" b="1" dirty="0">
                <a:solidFill>
                  <a:srgbClr val="00B0F0"/>
                </a:solidFill>
              </a:rPr>
              <a:t>10 mio EUR</a:t>
            </a:r>
            <a:endParaRPr lang="sl-SI" sz="3500" kern="1200" dirty="0">
              <a:solidFill>
                <a:srgbClr val="00B0F0"/>
              </a:solidFill>
            </a:endParaRPr>
          </a:p>
        </p:txBody>
      </p:sp>
      <p:sp>
        <p:nvSpPr>
          <p:cNvPr id="7" name="PoljeZBesedilom 6"/>
          <p:cNvSpPr txBox="1"/>
          <p:nvPr/>
        </p:nvSpPr>
        <p:spPr>
          <a:xfrm>
            <a:off x="3995224" y="1160981"/>
            <a:ext cx="7573477" cy="5632311"/>
          </a:xfrm>
          <a:prstGeom prst="rect">
            <a:avLst/>
          </a:prstGeom>
          <a:noFill/>
        </p:spPr>
        <p:txBody>
          <a:bodyPr wrap="square" rtlCol="0">
            <a:spAutoFit/>
          </a:bodyPr>
          <a:lstStyle/>
          <a:p>
            <a:pPr marL="285750" indent="-285750">
              <a:buFont typeface="Arial" panose="020B0604020202020204" pitchFamily="34" charset="0"/>
              <a:buChar char="•"/>
            </a:pPr>
            <a:r>
              <a:rPr lang="sl-SI" b="1" dirty="0">
                <a:solidFill>
                  <a:schemeClr val="bg2">
                    <a:lumMod val="50000"/>
                  </a:schemeClr>
                </a:solidFill>
              </a:rPr>
              <a:t>Z javnim razpisom bomo krepili dvig kakovosti in s tem konkurenčnosti destinacij in njenih deležnikov preko vlaganj v objekte javne in skupne turistične infrastrukture </a:t>
            </a:r>
            <a:r>
              <a:rPr lang="sl-SI" b="1">
                <a:solidFill>
                  <a:schemeClr val="bg2">
                    <a:lumMod val="50000"/>
                  </a:schemeClr>
                </a:solidFill>
              </a:rPr>
              <a:t>v vodilnih </a:t>
            </a:r>
            <a:r>
              <a:rPr lang="sl-SI" b="1" dirty="0">
                <a:solidFill>
                  <a:schemeClr val="bg2">
                    <a:lumMod val="50000"/>
                  </a:schemeClr>
                </a:solidFill>
              </a:rPr>
              <a:t>turističnih destinacijah v Sloveniji</a:t>
            </a:r>
          </a:p>
          <a:p>
            <a:r>
              <a:rPr lang="sl-SI" b="1" dirty="0">
                <a:solidFill>
                  <a:schemeClr val="bg2">
                    <a:lumMod val="50000"/>
                  </a:schemeClr>
                </a:solidFill>
              </a:rPr>
              <a:t> </a:t>
            </a:r>
          </a:p>
          <a:p>
            <a:pPr marL="285750" indent="-285750">
              <a:buFont typeface="Arial" panose="020B0604020202020204" pitchFamily="34" charset="0"/>
              <a:buChar char="•"/>
            </a:pPr>
            <a:r>
              <a:rPr lang="sl-SI" dirty="0"/>
              <a:t> </a:t>
            </a:r>
            <a:r>
              <a:rPr lang="sl-SI" dirty="0">
                <a:solidFill>
                  <a:schemeClr val="bg2">
                    <a:lumMod val="50000"/>
                  </a:schemeClr>
                </a:solidFill>
              </a:rPr>
              <a:t>Vključene so investicije v javno in skupno turistično infrastrukturo in naravne znamenitosti v turističnih destinacijah, kot so: javne površine, dostopne poti, planinske poti, planinske koče in domovi, plaže in obale morja rek, jezer in ribnikov, sprehajalne poti, javni </a:t>
            </a:r>
            <a:r>
              <a:rPr lang="sl-SI" dirty="0" err="1">
                <a:solidFill>
                  <a:schemeClr val="bg2">
                    <a:lumMod val="50000"/>
                  </a:schemeClr>
                </a:solidFill>
              </a:rPr>
              <a:t>pitniki</a:t>
            </a:r>
            <a:r>
              <a:rPr lang="sl-SI" dirty="0">
                <a:solidFill>
                  <a:schemeClr val="bg2">
                    <a:lumMod val="50000"/>
                  </a:schemeClr>
                </a:solidFill>
              </a:rPr>
              <a:t> in vodnjaki naravne vode, kolesarske steze, spomeniki, parkovne površine, tematske ogledne površine, parkirne površine/hiše, zgodovinska mestna jedra. Sofinancirane investicije bodo imele vpliv na višjo raven kakovosti doživetja turistov in s tem doseganje višjega cenovnega </a:t>
            </a:r>
            <a:r>
              <a:rPr lang="sl-SI" dirty="0" err="1">
                <a:solidFill>
                  <a:schemeClr val="bg2">
                    <a:lumMod val="50000"/>
                  </a:schemeClr>
                </a:solidFill>
              </a:rPr>
              <a:t>pozicioniranja</a:t>
            </a:r>
            <a:r>
              <a:rPr lang="sl-SI" dirty="0">
                <a:solidFill>
                  <a:schemeClr val="bg2">
                    <a:lumMod val="50000"/>
                  </a:schemeClr>
                </a:solidFill>
              </a:rPr>
              <a:t> vseh turističnih ponudnikov, ki delujejo v teh destinacijah</a:t>
            </a:r>
          </a:p>
          <a:p>
            <a:r>
              <a:rPr lang="sl-SI" dirty="0">
                <a:solidFill>
                  <a:schemeClr val="bg2">
                    <a:lumMod val="50000"/>
                  </a:schemeClr>
                </a:solidFill>
              </a:rPr>
              <a:t> </a:t>
            </a:r>
          </a:p>
          <a:p>
            <a:pPr marL="285750" indent="-285750">
              <a:buFont typeface="Arial" panose="020B0604020202020204" pitchFamily="34" charset="0"/>
              <a:buChar char="•"/>
            </a:pPr>
            <a:r>
              <a:rPr lang="sl-SI" dirty="0">
                <a:solidFill>
                  <a:schemeClr val="bg2">
                    <a:lumMod val="50000"/>
                  </a:schemeClr>
                </a:solidFill>
              </a:rPr>
              <a:t>Kjer bo možno glede na naravo projektov, bo vsebina projektov usmerjena v okolijsko učinkovite in zeleno naravnane rešitve ter projekte, nadgrajene s sodobnimi digitalnimi orodij in rešitvami, ki bodo zagotavljala visoko kakovostno uporabniško izkušnjo</a:t>
            </a:r>
          </a:p>
          <a:p>
            <a:endParaRPr lang="sl-SI" b="1" dirty="0">
              <a:solidFill>
                <a:schemeClr val="bg2">
                  <a:lumMod val="50000"/>
                </a:schemeClr>
              </a:solidFill>
            </a:endParaRPr>
          </a:p>
          <a:p>
            <a:endParaRPr lang="sl-SI" sz="1800" kern="1200" dirty="0">
              <a:solidFill>
                <a:schemeClr val="bg2">
                  <a:lumMod val="50000"/>
                </a:schemeClr>
              </a:solidFill>
              <a:latin typeface="+mn-lt"/>
              <a:ea typeface="+mn-ea"/>
              <a:cs typeface="+mn-cs"/>
            </a:endParaRPr>
          </a:p>
        </p:txBody>
      </p:sp>
      <p:sp>
        <p:nvSpPr>
          <p:cNvPr id="11" name="Desna puščica 10"/>
          <p:cNvSpPr/>
          <p:nvPr/>
        </p:nvSpPr>
        <p:spPr>
          <a:xfrm rot="2667932">
            <a:off x="179542" y="1506383"/>
            <a:ext cx="1942327" cy="1119105"/>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1500" b="1" dirty="0">
                <a:ln>
                  <a:solidFill>
                    <a:schemeClr val="accent1">
                      <a:lumMod val="40000"/>
                      <a:lumOff val="60000"/>
                    </a:schemeClr>
                  </a:solidFill>
                </a:ln>
                <a:solidFill>
                  <a:schemeClr val="bg1"/>
                </a:solidFill>
              </a:rPr>
              <a:t>Izvajal bo: MGRT</a:t>
            </a:r>
          </a:p>
        </p:txBody>
      </p:sp>
      <p:sp>
        <p:nvSpPr>
          <p:cNvPr id="12" name="Desna puščica 11"/>
          <p:cNvSpPr/>
          <p:nvPr/>
        </p:nvSpPr>
        <p:spPr>
          <a:xfrm rot="2774980">
            <a:off x="1525660" y="1344732"/>
            <a:ext cx="2206342" cy="1145992"/>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OBJAVA: Q3 2022 </a:t>
            </a:r>
          </a:p>
        </p:txBody>
      </p:sp>
    </p:spTree>
    <p:extLst>
      <p:ext uri="{BB962C8B-B14F-4D97-AF65-F5344CB8AC3E}">
        <p14:creationId xmlns:p14="http://schemas.microsoft.com/office/powerpoint/2010/main" val="28576739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270590"/>
            <a:ext cx="2877043" cy="3662541"/>
          </a:xfrm>
          <a:prstGeom prst="rect">
            <a:avLst/>
          </a:prstGeom>
          <a:noFill/>
        </p:spPr>
        <p:txBody>
          <a:bodyPr wrap="square" rtlCol="0">
            <a:spAutoFit/>
          </a:bodyPr>
          <a:lstStyle/>
          <a:p>
            <a:pPr algn="ctr"/>
            <a:r>
              <a:rPr lang="sl-SI" sz="2300" b="1" u="sng" dirty="0">
                <a:solidFill>
                  <a:schemeClr val="tx1">
                    <a:lumMod val="65000"/>
                    <a:lumOff val="35000"/>
                  </a:schemeClr>
                </a:solidFill>
              </a:rPr>
              <a:t>Naložba 2:</a:t>
            </a:r>
          </a:p>
          <a:p>
            <a:pPr algn="ctr"/>
            <a:r>
              <a:rPr lang="sl-SI" sz="2300" b="1" dirty="0">
                <a:solidFill>
                  <a:schemeClr val="tx1">
                    <a:lumMod val="65000"/>
                    <a:lumOff val="35000"/>
                  </a:schemeClr>
                </a:solidFill>
              </a:rPr>
              <a:t>JR TRAJNOSTNI RAZVOJ JAVNE IN SKUPNE TURISTIČNE INFRASTRUKTURE IN NARAVNIH ZNAMENITOSTI V TURISTIČNIH DESTINACIJAH </a:t>
            </a: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969285"/>
            <a:ext cx="2306548" cy="630942"/>
          </a:xfrm>
          <a:prstGeom prst="rect">
            <a:avLst/>
          </a:prstGeom>
          <a:noFill/>
        </p:spPr>
        <p:txBody>
          <a:bodyPr wrap="square" rtlCol="0">
            <a:spAutoFit/>
          </a:bodyPr>
          <a:lstStyle/>
          <a:p>
            <a:r>
              <a:rPr lang="sl-SI" sz="3500" b="1" dirty="0">
                <a:solidFill>
                  <a:srgbClr val="00B0F0"/>
                </a:solidFill>
              </a:rPr>
              <a:t>10 mio EUR</a:t>
            </a:r>
            <a:endParaRPr lang="sl-SI" sz="3500" kern="1200" dirty="0">
              <a:solidFill>
                <a:srgbClr val="00B0F0"/>
              </a:solidFill>
            </a:endParaRPr>
          </a:p>
        </p:txBody>
      </p:sp>
      <p:sp>
        <p:nvSpPr>
          <p:cNvPr id="7" name="PoljeZBesedilom 6"/>
          <p:cNvSpPr txBox="1"/>
          <p:nvPr/>
        </p:nvSpPr>
        <p:spPr>
          <a:xfrm>
            <a:off x="3995225" y="1130157"/>
            <a:ext cx="7224156" cy="5355312"/>
          </a:xfrm>
          <a:prstGeom prst="rect">
            <a:avLst/>
          </a:prstGeom>
          <a:noFill/>
        </p:spPr>
        <p:txBody>
          <a:bodyPr wrap="square" rtlCol="0">
            <a:spAutoFit/>
          </a:bodyPr>
          <a:lstStyle/>
          <a:p>
            <a:r>
              <a:rPr lang="sl-SI" b="1" dirty="0">
                <a:solidFill>
                  <a:schemeClr val="bg2">
                    <a:lumMod val="50000"/>
                  </a:schemeClr>
                </a:solidFill>
              </a:rPr>
              <a:t>Pogoji:</a:t>
            </a:r>
          </a:p>
          <a:p>
            <a:pPr marL="285750" lvl="0" indent="-285750" fontAlgn="base" hangingPunct="0">
              <a:buFont typeface="Arial" panose="020B0604020202020204" pitchFamily="34" charset="0"/>
              <a:buChar char="•"/>
            </a:pPr>
            <a:r>
              <a:rPr lang="sl-SI" dirty="0">
                <a:solidFill>
                  <a:schemeClr val="bg2">
                    <a:lumMod val="50000"/>
                  </a:schemeClr>
                </a:solidFill>
              </a:rPr>
              <a:t>Izvedljivost (»</a:t>
            </a:r>
            <a:r>
              <a:rPr lang="sl-SI" dirty="0" err="1">
                <a:solidFill>
                  <a:schemeClr val="bg2">
                    <a:lumMod val="50000"/>
                  </a:schemeClr>
                </a:solidFill>
              </a:rPr>
              <a:t>ready</a:t>
            </a:r>
            <a:r>
              <a:rPr lang="sl-SI" dirty="0">
                <a:solidFill>
                  <a:schemeClr val="bg2">
                    <a:lumMod val="50000"/>
                  </a:schemeClr>
                </a:solidFill>
              </a:rPr>
              <a:t> to go«) projektov na področju objektov in površin javne in skupne turistične infrastrukture turističnih destinacij. </a:t>
            </a:r>
          </a:p>
          <a:p>
            <a:pPr marL="285750" lvl="0" indent="-285750" fontAlgn="base" hangingPunct="0">
              <a:buFont typeface="Arial" panose="020B0604020202020204" pitchFamily="34" charset="0"/>
              <a:buChar char="•"/>
            </a:pPr>
            <a:r>
              <a:rPr lang="sl-SI" dirty="0">
                <a:solidFill>
                  <a:schemeClr val="bg2">
                    <a:lumMod val="50000"/>
                  </a:schemeClr>
                </a:solidFill>
              </a:rPr>
              <a:t>Nosilci projektov so lokalne skupnosti, civilno družbene organizacije (društva ali zveze društev) in javno zasebna partnerstva, ki delujejo na območju ene od vodilnih turističnih destinacij v Sloveniji.</a:t>
            </a:r>
          </a:p>
          <a:p>
            <a:pPr marL="285750" lvl="0" indent="-285750" fontAlgn="base" hangingPunct="0">
              <a:buFont typeface="Arial" panose="020B0604020202020204" pitchFamily="34" charset="0"/>
              <a:buChar char="•"/>
            </a:pPr>
            <a:r>
              <a:rPr lang="sl-SI" dirty="0">
                <a:solidFill>
                  <a:schemeClr val="bg2">
                    <a:lumMod val="50000"/>
                  </a:schemeClr>
                </a:solidFill>
              </a:rPr>
              <a:t>Za predlagani projekt nosilec razpolaga z nepremičnino v svoji lasti, dolgoročnem najemu s soglasjem lastnika za izvedbo gradbenih del oziroma ustreznega posega predvidenega v projektu ali soglasjem lastnika za izvedbo posega ali pridobljeno stavbno pravico, slednje troje za obdobje, ki ni krajše od amortizacije naložbe v projekt v skladu s predloženim investicijskim programom oziroma oceno naložbenega projekta. </a:t>
            </a:r>
          </a:p>
          <a:p>
            <a:pPr marL="285750" lvl="0" indent="-285750" fontAlgn="base" hangingPunct="0">
              <a:buFont typeface="Arial" panose="020B0604020202020204" pitchFamily="34" charset="0"/>
              <a:buChar char="•"/>
            </a:pPr>
            <a:r>
              <a:rPr lang="sl-SI" dirty="0">
                <a:solidFill>
                  <a:schemeClr val="bg2">
                    <a:lumMod val="50000"/>
                  </a:schemeClr>
                </a:solidFill>
              </a:rPr>
              <a:t>Za predlagane projekte je določena namembnost, iz katere je jasno razvidno da je njegova namembnost objekt javne ali skupne turistične infrastrukture javno dostopen turistom. </a:t>
            </a:r>
          </a:p>
          <a:p>
            <a:pPr marL="285750" lvl="0" indent="-285750" fontAlgn="base" hangingPunct="0">
              <a:buFont typeface="Arial" panose="020B0604020202020204" pitchFamily="34" charset="0"/>
              <a:buChar char="•"/>
            </a:pPr>
            <a:r>
              <a:rPr lang="sl-SI" dirty="0">
                <a:solidFill>
                  <a:schemeClr val="bg2">
                    <a:lumMod val="50000"/>
                  </a:schemeClr>
                </a:solidFill>
              </a:rPr>
              <a:t>Projekt je bil na običajen način in preko digitalnih medijev predstavljen splošni javnosti </a:t>
            </a:r>
            <a:r>
              <a:rPr lang="sl-SI" dirty="0" err="1">
                <a:solidFill>
                  <a:schemeClr val="bg2">
                    <a:lumMod val="50000"/>
                  </a:schemeClr>
                </a:solidFill>
              </a:rPr>
              <a:t>t.j</a:t>
            </a:r>
            <a:r>
              <a:rPr lang="sl-SI" dirty="0">
                <a:solidFill>
                  <a:schemeClr val="bg2">
                    <a:lumMod val="50000"/>
                  </a:schemeClr>
                </a:solidFill>
              </a:rPr>
              <a:t>. domačemu prebivalstvu in ciljni javnosti </a:t>
            </a:r>
            <a:r>
              <a:rPr lang="sl-SI" dirty="0" err="1">
                <a:solidFill>
                  <a:schemeClr val="bg2">
                    <a:lumMod val="50000"/>
                  </a:schemeClr>
                </a:solidFill>
              </a:rPr>
              <a:t>t.j</a:t>
            </a:r>
            <a:r>
              <a:rPr lang="sl-SI" dirty="0">
                <a:solidFill>
                  <a:schemeClr val="bg2">
                    <a:lumMod val="50000"/>
                  </a:schemeClr>
                </a:solidFill>
              </a:rPr>
              <a:t>. turističnim ponudnikom v lokalni skupnosti, kjer se izvaja projekt.</a:t>
            </a:r>
          </a:p>
        </p:txBody>
      </p:sp>
    </p:spTree>
    <p:extLst>
      <p:ext uri="{BB962C8B-B14F-4D97-AF65-F5344CB8AC3E}">
        <p14:creationId xmlns:p14="http://schemas.microsoft.com/office/powerpoint/2010/main" val="650979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399016"/>
            <a:ext cx="2784576" cy="3662541"/>
          </a:xfrm>
          <a:prstGeom prst="rect">
            <a:avLst/>
          </a:prstGeom>
          <a:noFill/>
        </p:spPr>
        <p:txBody>
          <a:bodyPr wrap="square" rtlCol="0">
            <a:spAutoFit/>
          </a:bodyPr>
          <a:lstStyle/>
          <a:p>
            <a:pPr algn="ctr"/>
            <a:r>
              <a:rPr lang="sl-SI" sz="2300" b="1" u="sng" dirty="0">
                <a:solidFill>
                  <a:schemeClr val="tx1">
                    <a:lumMod val="65000"/>
                    <a:lumOff val="35000"/>
                  </a:schemeClr>
                </a:solidFill>
              </a:rPr>
              <a:t>Naložba 2:</a:t>
            </a:r>
          </a:p>
          <a:p>
            <a:pPr algn="ctr"/>
            <a:r>
              <a:rPr lang="sl-SI" sz="2300" b="1" dirty="0">
                <a:solidFill>
                  <a:schemeClr val="tx1">
                    <a:lumMod val="65000"/>
                    <a:lumOff val="35000"/>
                  </a:schemeClr>
                </a:solidFill>
              </a:rPr>
              <a:t>JR TRAJNOSTNI RAZVOJ JAVNE IN SKUPNE TURISTIČNE INFRASTRUKTURE IN NARAVNIH ZNAMENITOSTI V TURISTIČNIH DESTINACIJAH </a:t>
            </a: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969285"/>
            <a:ext cx="2306548" cy="630942"/>
          </a:xfrm>
          <a:prstGeom prst="rect">
            <a:avLst/>
          </a:prstGeom>
          <a:noFill/>
        </p:spPr>
        <p:txBody>
          <a:bodyPr wrap="square" rtlCol="0">
            <a:spAutoFit/>
          </a:bodyPr>
          <a:lstStyle/>
          <a:p>
            <a:r>
              <a:rPr lang="sl-SI" sz="3500" b="1" dirty="0">
                <a:solidFill>
                  <a:srgbClr val="00B0F0"/>
                </a:solidFill>
              </a:rPr>
              <a:t>10 mio EUR</a:t>
            </a:r>
            <a:endParaRPr lang="sl-SI" sz="3500" kern="1200" dirty="0">
              <a:solidFill>
                <a:srgbClr val="00B0F0"/>
              </a:solidFill>
            </a:endParaRPr>
          </a:p>
        </p:txBody>
      </p:sp>
      <p:sp>
        <p:nvSpPr>
          <p:cNvPr id="7" name="PoljeZBesedilom 6"/>
          <p:cNvSpPr txBox="1"/>
          <p:nvPr/>
        </p:nvSpPr>
        <p:spPr>
          <a:xfrm>
            <a:off x="4149796" y="1022279"/>
            <a:ext cx="7049036" cy="5909310"/>
          </a:xfrm>
          <a:prstGeom prst="rect">
            <a:avLst/>
          </a:prstGeom>
          <a:noFill/>
        </p:spPr>
        <p:txBody>
          <a:bodyPr wrap="square" rtlCol="0">
            <a:spAutoFit/>
          </a:bodyPr>
          <a:lstStyle/>
          <a:p>
            <a:pPr marL="285750" lvl="0" indent="-285750" fontAlgn="base" hangingPunct="0">
              <a:buFont typeface="Arial" panose="020B0604020202020204" pitchFamily="34" charset="0"/>
              <a:buChar char="•"/>
            </a:pPr>
            <a:r>
              <a:rPr lang="sl-SI" dirty="0">
                <a:solidFill>
                  <a:schemeClr val="bg2">
                    <a:lumMod val="50000"/>
                  </a:schemeClr>
                </a:solidFill>
              </a:rPr>
              <a:t>Projekti dosegajo </a:t>
            </a:r>
            <a:r>
              <a:rPr lang="sl-SI" dirty="0" err="1">
                <a:solidFill>
                  <a:schemeClr val="bg2">
                    <a:lumMod val="50000"/>
                  </a:schemeClr>
                </a:solidFill>
              </a:rPr>
              <a:t>okoljsko</a:t>
            </a:r>
            <a:r>
              <a:rPr lang="sl-SI" dirty="0">
                <a:solidFill>
                  <a:schemeClr val="bg2">
                    <a:lumMod val="50000"/>
                  </a:schemeClr>
                </a:solidFill>
              </a:rPr>
              <a:t> sprejemljivost v skladu s smernicami in zakonodajo v skladu z načelom, da se ne škoduje bistveno, z načeli "zelenih in digitalnih" ciljev na področju uporabe zelenih virov energije, doseganja visokih standardov energetske varčnosti kot tudi minimalnih posegov in vplivov na okolje zlasti glede porabe vode, ravnanja z odpadki, upoštevajo principe krožnega gospodarstva in nimajo negativnih vplivov na okolje (v primeru planinskih koč in domov se bo prioritetno podpirala prenova in dvig kakovosti in zelenih komponent projekta in ne povečanje števila ležišč)</a:t>
            </a:r>
          </a:p>
          <a:p>
            <a:pPr marL="285750" lvl="0" indent="-285750" fontAlgn="base" hangingPunct="0">
              <a:buFont typeface="Arial" panose="020B0604020202020204" pitchFamily="34" charset="0"/>
              <a:buChar char="•"/>
            </a:pPr>
            <a:r>
              <a:rPr lang="sl-SI" dirty="0">
                <a:solidFill>
                  <a:schemeClr val="bg2">
                    <a:lumMod val="50000"/>
                  </a:schemeClr>
                </a:solidFill>
              </a:rPr>
              <a:t>Digitalizacija: v primeru projektov planinskih poti se bodo podprli projekti označbe in ureditve planinskih poti, pri katerih bo zahteva po njihovem digitalnem </a:t>
            </a:r>
            <a:r>
              <a:rPr lang="sl-SI" dirty="0" err="1">
                <a:solidFill>
                  <a:schemeClr val="bg2">
                    <a:lumMod val="50000"/>
                  </a:schemeClr>
                </a:solidFill>
              </a:rPr>
              <a:t>mapiranju</a:t>
            </a:r>
            <a:r>
              <a:rPr lang="sl-SI" dirty="0">
                <a:solidFill>
                  <a:schemeClr val="bg2">
                    <a:lumMod val="50000"/>
                  </a:schemeClr>
                </a:solidFill>
              </a:rPr>
              <a:t> in digitalni dostopnosti, na način, da jih bodo turisti lahko prenesli in uporabljali za referenco, načrtovanje in sledenje poti in varnostni elementi digitalne podpore turistom v gorah</a:t>
            </a:r>
          </a:p>
          <a:p>
            <a:pPr marL="285750" lvl="0" indent="-285750" fontAlgn="base" hangingPunct="0">
              <a:buFont typeface="Arial" panose="020B0604020202020204" pitchFamily="34" charset="0"/>
              <a:buChar char="•"/>
            </a:pPr>
            <a:r>
              <a:rPr lang="sl-SI" dirty="0">
                <a:solidFill>
                  <a:schemeClr val="bg2">
                    <a:lumMod val="50000"/>
                  </a:schemeClr>
                </a:solidFill>
              </a:rPr>
              <a:t>Skladnost s pogoji območja Natura 2000, v kolikor se projekt nahaja na tem območju</a:t>
            </a:r>
          </a:p>
          <a:p>
            <a:pPr marL="285750" lvl="0" indent="-285750" fontAlgn="base" hangingPunct="0">
              <a:buFont typeface="Arial" panose="020B0604020202020204" pitchFamily="34" charset="0"/>
              <a:buChar char="•"/>
            </a:pPr>
            <a:r>
              <a:rPr lang="sl-SI" dirty="0">
                <a:solidFill>
                  <a:schemeClr val="bg2">
                    <a:lumMod val="50000"/>
                  </a:schemeClr>
                </a:solidFill>
              </a:rPr>
              <a:t>Destinacija, kjer se izvaja projekt (razen v primeru planinskih poti in koč), mora po izvedbi projekta v roku enega leta pridobiti certifikat »</a:t>
            </a:r>
            <a:r>
              <a:rPr lang="sl-SI" dirty="0" err="1">
                <a:solidFill>
                  <a:schemeClr val="bg2">
                    <a:lumMod val="50000"/>
                  </a:schemeClr>
                </a:solidFill>
              </a:rPr>
              <a:t>Slovenia</a:t>
            </a:r>
            <a:r>
              <a:rPr lang="sl-SI" dirty="0">
                <a:solidFill>
                  <a:schemeClr val="bg2">
                    <a:lumMod val="50000"/>
                  </a:schemeClr>
                </a:solidFill>
              </a:rPr>
              <a:t> </a:t>
            </a:r>
            <a:r>
              <a:rPr lang="sl-SI" dirty="0" err="1">
                <a:solidFill>
                  <a:schemeClr val="bg2">
                    <a:lumMod val="50000"/>
                  </a:schemeClr>
                </a:solidFill>
              </a:rPr>
              <a:t>Green</a:t>
            </a:r>
            <a:r>
              <a:rPr lang="sl-SI" dirty="0">
                <a:solidFill>
                  <a:schemeClr val="bg2">
                    <a:lumMod val="50000"/>
                  </a:schemeClr>
                </a:solidFill>
              </a:rPr>
              <a:t>«</a:t>
            </a:r>
          </a:p>
          <a:p>
            <a:r>
              <a:rPr lang="sl-SI" dirty="0">
                <a:solidFill>
                  <a:schemeClr val="bg2">
                    <a:lumMod val="50000"/>
                  </a:schemeClr>
                </a:solidFill>
              </a:rPr>
              <a:t> </a:t>
            </a:r>
          </a:p>
        </p:txBody>
      </p:sp>
    </p:spTree>
    <p:extLst>
      <p:ext uri="{BB962C8B-B14F-4D97-AF65-F5344CB8AC3E}">
        <p14:creationId xmlns:p14="http://schemas.microsoft.com/office/powerpoint/2010/main" val="24475511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393880"/>
            <a:ext cx="2871906" cy="3662541"/>
          </a:xfrm>
          <a:prstGeom prst="rect">
            <a:avLst/>
          </a:prstGeom>
          <a:noFill/>
        </p:spPr>
        <p:txBody>
          <a:bodyPr wrap="square" rtlCol="0">
            <a:spAutoFit/>
          </a:bodyPr>
          <a:lstStyle/>
          <a:p>
            <a:pPr algn="ctr"/>
            <a:r>
              <a:rPr lang="sl-SI" sz="2300" b="1" u="sng" dirty="0">
                <a:solidFill>
                  <a:schemeClr val="tx1">
                    <a:lumMod val="65000"/>
                    <a:lumOff val="35000"/>
                  </a:schemeClr>
                </a:solidFill>
              </a:rPr>
              <a:t>Naložba 2:</a:t>
            </a:r>
          </a:p>
          <a:p>
            <a:pPr algn="ctr"/>
            <a:r>
              <a:rPr lang="sl-SI" sz="2300" b="1" dirty="0">
                <a:solidFill>
                  <a:schemeClr val="tx1">
                    <a:lumMod val="65000"/>
                    <a:lumOff val="35000"/>
                  </a:schemeClr>
                </a:solidFill>
              </a:rPr>
              <a:t>JR TRAJNOSTNI RAZVOJ JAVNE IN SKUPNE TURISTIČNE INFRASTRUKTURE IN NARAVNIH ZNAMENITOSTI V TURISTIČNIH DESTINACIJAH </a:t>
            </a: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969285"/>
            <a:ext cx="2306548" cy="630942"/>
          </a:xfrm>
          <a:prstGeom prst="rect">
            <a:avLst/>
          </a:prstGeom>
          <a:noFill/>
        </p:spPr>
        <p:txBody>
          <a:bodyPr wrap="square" rtlCol="0">
            <a:spAutoFit/>
          </a:bodyPr>
          <a:lstStyle/>
          <a:p>
            <a:r>
              <a:rPr lang="sl-SI" sz="3500" b="1" dirty="0">
                <a:solidFill>
                  <a:srgbClr val="00B0F0"/>
                </a:solidFill>
              </a:rPr>
              <a:t>10 mio EUR</a:t>
            </a:r>
            <a:endParaRPr lang="sl-SI" sz="3500" kern="1200" dirty="0">
              <a:solidFill>
                <a:srgbClr val="00B0F0"/>
              </a:solidFill>
            </a:endParaRPr>
          </a:p>
        </p:txBody>
      </p:sp>
      <p:sp>
        <p:nvSpPr>
          <p:cNvPr id="7" name="PoljeZBesedilom 6"/>
          <p:cNvSpPr txBox="1"/>
          <p:nvPr/>
        </p:nvSpPr>
        <p:spPr>
          <a:xfrm>
            <a:off x="4149795" y="1227763"/>
            <a:ext cx="7573477" cy="6186309"/>
          </a:xfrm>
          <a:prstGeom prst="rect">
            <a:avLst/>
          </a:prstGeom>
          <a:noFill/>
        </p:spPr>
        <p:txBody>
          <a:bodyPr wrap="square" rtlCol="0">
            <a:spAutoFit/>
          </a:bodyPr>
          <a:lstStyle/>
          <a:p>
            <a:r>
              <a:rPr lang="sl-SI" b="1" dirty="0">
                <a:solidFill>
                  <a:schemeClr val="bg2">
                    <a:lumMod val="50000"/>
                  </a:schemeClr>
                </a:solidFill>
              </a:rPr>
              <a:t>Merila: </a:t>
            </a:r>
          </a:p>
          <a:p>
            <a:pPr marL="285750" lvl="0" indent="-285750" fontAlgn="base" hangingPunct="0">
              <a:buFont typeface="Arial" panose="020B0604020202020204" pitchFamily="34" charset="0"/>
              <a:buChar char="•"/>
            </a:pPr>
            <a:r>
              <a:rPr lang="sl-SI" dirty="0">
                <a:solidFill>
                  <a:schemeClr val="bg2">
                    <a:lumMod val="50000"/>
                  </a:schemeClr>
                </a:solidFill>
              </a:rPr>
              <a:t>Skladnost s strateškimi usmeritvami: Projekti prispevajo k ciljem in predvidenim ukrepom Strategije trajnostne rasti slovenskega turizma 2017-2021, usmeritvam za novo strateško obdobje razvoja slovenskega turizma 2022-2028 in Akcijskemu načrtu okrevanja slovenskega turizma 2020-2023.</a:t>
            </a:r>
          </a:p>
          <a:p>
            <a:pPr marL="285750" lvl="0" indent="-285750" fontAlgn="base" hangingPunct="0">
              <a:buFont typeface="Arial" panose="020B0604020202020204" pitchFamily="34" charset="0"/>
              <a:buChar char="•"/>
            </a:pPr>
            <a:r>
              <a:rPr lang="sl-SI" dirty="0">
                <a:solidFill>
                  <a:schemeClr val="bg2">
                    <a:lumMod val="50000"/>
                  </a:schemeClr>
                </a:solidFill>
              </a:rPr>
              <a:t>Kakovost projekta: dvig kakovosti uporabniške izkušnje turistov v destinaciji, prispevek k dvigu konkurenčnosti, privlačnosti, varnosti in funkcionalnosti celotne destinacije v turizmu</a:t>
            </a:r>
          </a:p>
          <a:p>
            <a:pPr marL="285750" lvl="0" indent="-285750" fontAlgn="base" hangingPunct="0">
              <a:buFont typeface="Arial" panose="020B0604020202020204" pitchFamily="34" charset="0"/>
              <a:buChar char="•"/>
            </a:pPr>
            <a:r>
              <a:rPr lang="sl-SI" dirty="0">
                <a:solidFill>
                  <a:schemeClr val="bg2">
                    <a:lumMod val="50000"/>
                  </a:schemeClr>
                </a:solidFill>
              </a:rPr>
              <a:t>Podpora ciljnih javnosti: projekt uživa podporo splošnih in ciljnih javnosti v lokalnem okolju </a:t>
            </a:r>
          </a:p>
          <a:p>
            <a:pPr marL="285750" lvl="0" indent="-285750" fontAlgn="base" hangingPunct="0">
              <a:buFont typeface="Arial" panose="020B0604020202020204" pitchFamily="34" charset="0"/>
              <a:buChar char="•"/>
            </a:pPr>
            <a:r>
              <a:rPr lang="sl-SI" dirty="0">
                <a:solidFill>
                  <a:schemeClr val="bg2">
                    <a:lumMod val="50000"/>
                  </a:schemeClr>
                </a:solidFill>
              </a:rPr>
              <a:t>Javno zasebno partnerstvo (razen v primeru planinskih poti in koč): prednost pri točkovanju na javnem razpisu bodo imeli projekti, ki vključujejo tudi zasebne vire financiranja projekta oziroma so financirani v javno zasebnem partnerstvu. </a:t>
            </a:r>
          </a:p>
          <a:p>
            <a:r>
              <a:rPr lang="sl-SI" dirty="0">
                <a:solidFill>
                  <a:schemeClr val="bg2">
                    <a:lumMod val="50000"/>
                  </a:schemeClr>
                </a:solidFill>
              </a:rPr>
              <a:t>Podprti projekti bodo imeli pozitivni vpliv na podnebne cilje, kjer bo možno glede na vrsto projekta, bo pogoj pridobitev okolijskega znaka (npr. parki, planinske koče, javne plaže ob rekah, jezerih, ribnikih ipd.). Pogoji in merila vezana na to področja bodo oblikovana v skladu z DNSH načelom pred objavo javnega razpisa.</a:t>
            </a:r>
          </a:p>
          <a:p>
            <a:r>
              <a:rPr lang="sl-SI" dirty="0">
                <a:solidFill>
                  <a:schemeClr val="bg2">
                    <a:lumMod val="50000"/>
                  </a:schemeClr>
                </a:solidFill>
              </a:rPr>
              <a:t> </a:t>
            </a:r>
          </a:p>
          <a:p>
            <a:endParaRPr lang="sl-SI" b="1" dirty="0">
              <a:solidFill>
                <a:schemeClr val="bg2">
                  <a:lumMod val="50000"/>
                </a:schemeClr>
              </a:solidFill>
            </a:endParaRPr>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5078828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TRAJNOSTNEGA RAZVOJA TURIZMA = 80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2280864"/>
            <a:ext cx="2815398" cy="3662541"/>
          </a:xfrm>
          <a:prstGeom prst="rect">
            <a:avLst/>
          </a:prstGeom>
          <a:noFill/>
        </p:spPr>
        <p:txBody>
          <a:bodyPr wrap="square" rtlCol="0">
            <a:spAutoFit/>
          </a:bodyPr>
          <a:lstStyle/>
          <a:p>
            <a:pPr algn="ctr"/>
            <a:r>
              <a:rPr lang="sl-SI" sz="2300" b="1" u="sng" dirty="0">
                <a:solidFill>
                  <a:schemeClr val="tx1">
                    <a:lumMod val="65000"/>
                    <a:lumOff val="35000"/>
                  </a:schemeClr>
                </a:solidFill>
              </a:rPr>
              <a:t>Naložba 2:</a:t>
            </a:r>
          </a:p>
          <a:p>
            <a:pPr algn="ctr"/>
            <a:r>
              <a:rPr lang="sl-SI" sz="2300" b="1" dirty="0">
                <a:solidFill>
                  <a:schemeClr val="tx1">
                    <a:lumMod val="65000"/>
                    <a:lumOff val="35000"/>
                  </a:schemeClr>
                </a:solidFill>
              </a:rPr>
              <a:t>JR TRAJNOSTNI RAZVOJ JAVNE IN SKUPNE TURISTIČNE INFRASTRUKTURE IN NARAVNIH ZNAMENITOSTI V TURISTIČNIH DESTINACIJAH </a:t>
            </a: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299681" y="5969285"/>
            <a:ext cx="2306548" cy="630942"/>
          </a:xfrm>
          <a:prstGeom prst="rect">
            <a:avLst/>
          </a:prstGeom>
          <a:noFill/>
        </p:spPr>
        <p:txBody>
          <a:bodyPr wrap="square" rtlCol="0">
            <a:spAutoFit/>
          </a:bodyPr>
          <a:lstStyle/>
          <a:p>
            <a:r>
              <a:rPr lang="sl-SI" sz="3500" b="1" dirty="0">
                <a:solidFill>
                  <a:srgbClr val="00B0F0"/>
                </a:solidFill>
              </a:rPr>
              <a:t>10 mio EUR</a:t>
            </a:r>
            <a:endParaRPr lang="sl-SI" sz="3500" kern="1200" dirty="0">
              <a:solidFill>
                <a:srgbClr val="00B0F0"/>
              </a:solidFill>
            </a:endParaRPr>
          </a:p>
        </p:txBody>
      </p:sp>
      <p:sp>
        <p:nvSpPr>
          <p:cNvPr id="7" name="PoljeZBesedilom 6"/>
          <p:cNvSpPr txBox="1"/>
          <p:nvPr/>
        </p:nvSpPr>
        <p:spPr>
          <a:xfrm>
            <a:off x="4149796" y="1160980"/>
            <a:ext cx="6596973" cy="6463308"/>
          </a:xfrm>
          <a:prstGeom prst="rect">
            <a:avLst/>
          </a:prstGeom>
          <a:noFill/>
        </p:spPr>
        <p:txBody>
          <a:bodyPr wrap="square" rtlCol="0">
            <a:spAutoFit/>
          </a:bodyPr>
          <a:lstStyle/>
          <a:p>
            <a:r>
              <a:rPr lang="sl-SI" b="1" dirty="0">
                <a:solidFill>
                  <a:schemeClr val="bg2">
                    <a:lumMod val="50000"/>
                  </a:schemeClr>
                </a:solidFill>
              </a:rPr>
              <a:t>Upravičenci:</a:t>
            </a:r>
            <a:r>
              <a:rPr lang="sl-SI" dirty="0">
                <a:solidFill>
                  <a:schemeClr val="bg2">
                    <a:lumMod val="50000"/>
                  </a:schemeClr>
                </a:solidFill>
              </a:rPr>
              <a:t> Lokalne skupnosti, civilno družbene organizacije (društva in zveze društev), javno zasebna partnerstva med lokalnimi skupnostmi in gospodarskimi subjekti s področja turizma ali/in civilno družbenimi organizacijami</a:t>
            </a:r>
          </a:p>
          <a:p>
            <a:endParaRPr lang="sl-SI" dirty="0">
              <a:solidFill>
                <a:schemeClr val="bg2">
                  <a:lumMod val="50000"/>
                </a:schemeClr>
              </a:solidFill>
            </a:endParaRPr>
          </a:p>
          <a:p>
            <a:r>
              <a:rPr lang="sl-SI" b="1" dirty="0">
                <a:solidFill>
                  <a:schemeClr val="bg2">
                    <a:lumMod val="50000"/>
                  </a:schemeClr>
                </a:solidFill>
              </a:rPr>
              <a:t>Upravičeni stroški:</a:t>
            </a:r>
          </a:p>
          <a:p>
            <a:pPr marL="285750" indent="-285750">
              <a:buFont typeface="Arial" panose="020B0604020202020204" pitchFamily="34" charset="0"/>
              <a:buChar char="•"/>
            </a:pPr>
            <a:r>
              <a:rPr lang="sl-SI" dirty="0">
                <a:solidFill>
                  <a:schemeClr val="bg2">
                    <a:lumMod val="50000"/>
                  </a:schemeClr>
                </a:solidFill>
              </a:rPr>
              <a:t>Stroški investicij v opredmetena sredstva (investicije v gradnjo, obnovo, opremo, energetsko sanacijo, investicije v infrastrukturo za zagotavljanje trajnostne mobilnosti, urejanje okolja, označevanja in urejanja turističnih privlačnosti in znamenitosti, računalniško, digitalno in IT opremo). </a:t>
            </a:r>
          </a:p>
          <a:p>
            <a:pPr marL="285750" indent="-285750">
              <a:buFont typeface="Arial" panose="020B0604020202020204" pitchFamily="34" charset="0"/>
              <a:buChar char="•"/>
            </a:pPr>
            <a:r>
              <a:rPr lang="sl-SI" dirty="0">
                <a:solidFill>
                  <a:schemeClr val="bg2">
                    <a:lumMod val="50000"/>
                  </a:schemeClr>
                </a:solidFill>
              </a:rPr>
              <a:t>Stroški projektne dokumentacije, načrtov, študij in analiz</a:t>
            </a:r>
          </a:p>
          <a:p>
            <a:pPr marL="285750" indent="-285750">
              <a:buFont typeface="Arial" panose="020B0604020202020204" pitchFamily="34" charset="0"/>
              <a:buChar char="•"/>
            </a:pPr>
            <a:r>
              <a:rPr lang="sl-SI" dirty="0">
                <a:solidFill>
                  <a:schemeClr val="bg2">
                    <a:lumMod val="50000"/>
                  </a:schemeClr>
                </a:solidFill>
              </a:rPr>
              <a:t>Stroški tržnega komuniciranja in informiranja ciljnih javnosti</a:t>
            </a:r>
          </a:p>
          <a:p>
            <a:pPr marL="285750" indent="-285750">
              <a:buFont typeface="Arial" panose="020B0604020202020204" pitchFamily="34" charset="0"/>
              <a:buChar char="•"/>
            </a:pPr>
            <a:r>
              <a:rPr lang="sl-SI" dirty="0">
                <a:solidFill>
                  <a:schemeClr val="bg2">
                    <a:lumMod val="50000"/>
                  </a:schemeClr>
                </a:solidFill>
              </a:rPr>
              <a:t>Stroški storitev zunanjih izvajalcev</a:t>
            </a:r>
          </a:p>
          <a:p>
            <a:endParaRPr lang="sl-SI" dirty="0">
              <a:solidFill>
                <a:schemeClr val="bg2">
                  <a:lumMod val="50000"/>
                </a:schemeClr>
              </a:solidFill>
            </a:endParaRPr>
          </a:p>
          <a:p>
            <a:r>
              <a:rPr lang="sl-SI" dirty="0">
                <a:solidFill>
                  <a:schemeClr val="bg2">
                    <a:lumMod val="50000"/>
                  </a:schemeClr>
                </a:solidFill>
              </a:rPr>
              <a:t>Uporaba pravil o državnih pomočeh: v kolikor gre za javno infrastrukturo, se ne uporabljajo pravila od državnih pomočeh. V kolikor bi zaradi konkretnih značilnosti projekta bilo potrebno uporabljati pravila o državnih pomočeh, bomo uporabili najprimernejšo shemo po GBER uporaba </a:t>
            </a:r>
          </a:p>
          <a:p>
            <a:endParaRPr lang="sl-SI" dirty="0">
              <a:solidFill>
                <a:schemeClr val="bg2">
                  <a:lumMod val="50000"/>
                </a:schemeClr>
              </a:solidFill>
            </a:endParaRPr>
          </a:p>
          <a:p>
            <a:endParaRPr lang="sl-SI" b="1" dirty="0">
              <a:solidFill>
                <a:schemeClr val="bg2">
                  <a:lumMod val="50000"/>
                </a:schemeClr>
              </a:solidFill>
            </a:endParaRPr>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12498933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KROŽNO GOSPODARSTVO = 48 mio EUR</a:t>
            </a:r>
          </a:p>
        </p:txBody>
      </p:sp>
      <p:sp>
        <p:nvSpPr>
          <p:cNvPr id="11" name="Petkotnik 10"/>
          <p:cNvSpPr/>
          <p:nvPr/>
        </p:nvSpPr>
        <p:spPr>
          <a:xfrm rot="16200000">
            <a:off x="-559942" y="2506894"/>
            <a:ext cx="5892229" cy="2809982"/>
          </a:xfrm>
          <a:prstGeom prst="homePlate">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3" name="Pravokotnik 12"/>
          <p:cNvSpPr/>
          <p:nvPr/>
        </p:nvSpPr>
        <p:spPr>
          <a:xfrm>
            <a:off x="1799904" y="1551398"/>
            <a:ext cx="1153916" cy="784372"/>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2000" b="1" dirty="0">
                <a:solidFill>
                  <a:srgbClr val="00B050"/>
                </a:solidFill>
              </a:rPr>
              <a:t>KAJ ŽELIMO?</a:t>
            </a:r>
          </a:p>
        </p:txBody>
      </p:sp>
      <p:sp>
        <p:nvSpPr>
          <p:cNvPr id="14" name="Desna puščica s črticami 13"/>
          <p:cNvSpPr/>
          <p:nvPr/>
        </p:nvSpPr>
        <p:spPr>
          <a:xfrm>
            <a:off x="636999" y="2414427"/>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17" name="PoljeZBesedilom 16"/>
          <p:cNvSpPr txBox="1"/>
          <p:nvPr/>
        </p:nvSpPr>
        <p:spPr>
          <a:xfrm>
            <a:off x="1546260" y="2202204"/>
            <a:ext cx="8224463" cy="5632311"/>
          </a:xfrm>
          <a:prstGeom prst="rect">
            <a:avLst/>
          </a:prstGeom>
          <a:noFill/>
        </p:spPr>
        <p:txBody>
          <a:bodyPr wrap="square" rtlCol="0">
            <a:spAutoFit/>
          </a:bodyPr>
          <a:lstStyle/>
          <a:p>
            <a:pPr marL="285750" indent="-285750">
              <a:buFont typeface="Arial" panose="020B0604020202020204" pitchFamily="34" charset="0"/>
              <a:buChar char="•"/>
            </a:pPr>
            <a:r>
              <a:rPr lang="sl-SI" dirty="0">
                <a:solidFill>
                  <a:schemeClr val="tx1">
                    <a:lumMod val="50000"/>
                    <a:lumOff val="50000"/>
                  </a:schemeClr>
                </a:solidFill>
              </a:rPr>
              <a:t>Zgraditi kvalitetno podporno okolje in celoten ekosistem za spodbujanje področja krožnega za gospodarstvo kot center znanja oz. „one-stop-</a:t>
            </a:r>
            <a:r>
              <a:rPr lang="sl-SI" dirty="0" err="1">
                <a:solidFill>
                  <a:schemeClr val="tx1">
                    <a:lumMod val="50000"/>
                    <a:lumOff val="50000"/>
                  </a:schemeClr>
                </a:solidFill>
              </a:rPr>
              <a:t>shop</a:t>
            </a:r>
            <a:r>
              <a:rPr lang="sl-SI" dirty="0">
                <a:solidFill>
                  <a:schemeClr val="tx1">
                    <a:lumMod val="50000"/>
                    <a:lumOff val="50000"/>
                  </a:schemeClr>
                </a:solidFill>
              </a:rPr>
              <a:t>“ za podjetja in javno upravo</a:t>
            </a:r>
          </a:p>
          <a:p>
            <a:pPr marL="285750" indent="-285750">
              <a:buFont typeface="Arial" panose="020B0604020202020204" pitchFamily="34" charset="0"/>
              <a:buChar char="•"/>
            </a:pPr>
            <a:r>
              <a:rPr lang="sl-SI" dirty="0">
                <a:solidFill>
                  <a:schemeClr val="tx1">
                    <a:lumMod val="50000"/>
                    <a:lumOff val="50000"/>
                  </a:schemeClr>
                </a:solidFill>
              </a:rPr>
              <a:t>Graditi kompetence in znanja, le-te prenašati v prakso</a:t>
            </a:r>
          </a:p>
          <a:p>
            <a:pPr marL="285750" indent="-285750">
              <a:buFont typeface="Arial" panose="020B0604020202020204" pitchFamily="34" charset="0"/>
              <a:buChar char="•"/>
            </a:pPr>
            <a:r>
              <a:rPr lang="sl-SI" dirty="0">
                <a:solidFill>
                  <a:schemeClr val="tx1">
                    <a:lumMod val="50000"/>
                    <a:lumOff val="50000"/>
                  </a:schemeClr>
                </a:solidFill>
              </a:rPr>
              <a:t>Krepiti ozaveščanje o pomembnosti krožnih konceptov poslovanja in </a:t>
            </a:r>
            <a:r>
              <a:rPr lang="sl-SI">
                <a:solidFill>
                  <a:schemeClr val="tx1">
                    <a:lumMod val="50000"/>
                    <a:lumOff val="50000"/>
                  </a:schemeClr>
                </a:solidFill>
              </a:rPr>
              <a:t>krožnega dizajniranja </a:t>
            </a:r>
            <a:r>
              <a:rPr lang="sl-SI" dirty="0">
                <a:solidFill>
                  <a:schemeClr val="tx1">
                    <a:lumMod val="50000"/>
                    <a:lumOff val="50000"/>
                  </a:schemeClr>
                </a:solidFill>
              </a:rPr>
              <a:t>produktov in storitev</a:t>
            </a:r>
          </a:p>
          <a:p>
            <a:pPr marL="285750" indent="-285750">
              <a:buFont typeface="Arial" panose="020B0604020202020204" pitchFamily="34" charset="0"/>
              <a:buChar char="•"/>
            </a:pPr>
            <a:r>
              <a:rPr lang="sl-SI" dirty="0">
                <a:solidFill>
                  <a:schemeClr val="tx1">
                    <a:lumMod val="50000"/>
                    <a:lumOff val="50000"/>
                  </a:schemeClr>
                </a:solidFill>
              </a:rPr>
              <a:t>Sistemsko kreirati krožne spodbude za podjetja in primerne pogoje ter merila, ki jih bomo uporabljali v ekosistemu razvojnih spodbud za podjetja</a:t>
            </a:r>
          </a:p>
          <a:p>
            <a:pPr marL="285750" indent="-285750">
              <a:buFont typeface="Arial" panose="020B0604020202020204" pitchFamily="34" charset="0"/>
              <a:buChar char="•"/>
            </a:pPr>
            <a:r>
              <a:rPr lang="sl-SI" dirty="0">
                <a:solidFill>
                  <a:schemeClr val="tx1">
                    <a:lumMod val="50000"/>
                    <a:lumOff val="50000"/>
                  </a:schemeClr>
                </a:solidFill>
              </a:rPr>
              <a:t>Spremljati napredek, evalvirati politike in implementacijo ukrepov</a:t>
            </a:r>
          </a:p>
          <a:p>
            <a:pPr marL="285750" indent="-285750">
              <a:buFont typeface="Arial" panose="020B0604020202020204" pitchFamily="34" charset="0"/>
              <a:buChar char="•"/>
            </a:pPr>
            <a:r>
              <a:rPr lang="sl-SI" dirty="0">
                <a:solidFill>
                  <a:schemeClr val="tx1">
                    <a:lumMod val="50000"/>
                    <a:lumOff val="50000"/>
                  </a:schemeClr>
                </a:solidFill>
              </a:rPr>
              <a:t>Kontekst naslavljanja gospodarstva na področju krožnih vsebin povezovati s širšim konceptom nacionalnega Strateškega projekta za razogljičenje</a:t>
            </a:r>
          </a:p>
          <a:p>
            <a:pPr marL="285750" indent="-285750">
              <a:buFont typeface="Arial" panose="020B0604020202020204" pitchFamily="34" charset="0"/>
              <a:buChar char="•"/>
            </a:pPr>
            <a:r>
              <a:rPr lang="sl-SI" dirty="0">
                <a:solidFill>
                  <a:schemeClr val="tx1">
                    <a:lumMod val="50000"/>
                    <a:lumOff val="50000"/>
                  </a:schemeClr>
                </a:solidFill>
              </a:rPr>
              <a:t>V slovenski prostor prenašati dobre prakse iz tujine</a:t>
            </a:r>
          </a:p>
          <a:p>
            <a:pPr marL="285750" indent="-285750">
              <a:buFont typeface="Arial" panose="020B0604020202020204" pitchFamily="34" charset="0"/>
              <a:buChar char="•"/>
            </a:pPr>
            <a:r>
              <a:rPr lang="sl-SI" dirty="0">
                <a:solidFill>
                  <a:schemeClr val="tx1">
                    <a:lumMod val="50000"/>
                    <a:lumOff val="50000"/>
                  </a:schemeClr>
                </a:solidFill>
              </a:rPr>
              <a:t>Povezovati deležnike in krepiti mrežo </a:t>
            </a:r>
          </a:p>
          <a:p>
            <a:pPr marL="285750" indent="-285750">
              <a:buFont typeface="Arial" panose="020B0604020202020204" pitchFamily="34" charset="0"/>
              <a:buChar char="•"/>
            </a:pPr>
            <a:r>
              <a:rPr lang="sl-SI" dirty="0">
                <a:solidFill>
                  <a:schemeClr val="tx1">
                    <a:lumMod val="50000"/>
                    <a:lumOff val="50000"/>
                  </a:schemeClr>
                </a:solidFill>
              </a:rPr>
              <a:t>S konkretnimi spodbudami v obdobju do leta 2026 sofinancirati konkretne projekte na terenu, ki so lahko potem lahko izgled dobre prakse na tem področju</a:t>
            </a:r>
          </a:p>
          <a:p>
            <a:pPr marL="285750" indent="-285750">
              <a:buFont typeface="Arial" panose="020B0604020202020204" pitchFamily="34" charset="0"/>
              <a:buChar char="•"/>
            </a:pPr>
            <a:r>
              <a:rPr lang="sl-SI" dirty="0">
                <a:solidFill>
                  <a:schemeClr val="tx1">
                    <a:lumMod val="50000"/>
                    <a:lumOff val="50000"/>
                  </a:schemeClr>
                </a:solidFill>
              </a:rPr>
              <a:t>Krepiti dodano vrednost slovenskega lesa</a:t>
            </a: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p:txBody>
      </p:sp>
    </p:spTree>
    <p:extLst>
      <p:ext uri="{BB962C8B-B14F-4D97-AF65-F5344CB8AC3E}">
        <p14:creationId xmlns:p14="http://schemas.microsoft.com/office/powerpoint/2010/main" val="4256999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DIGITALNE TRANSFORMACIJE = 56,6 mio EUR</a:t>
            </a:r>
          </a:p>
        </p:txBody>
      </p:sp>
      <p:sp>
        <p:nvSpPr>
          <p:cNvPr id="11" name="Petkotnik 10"/>
          <p:cNvSpPr/>
          <p:nvPr/>
        </p:nvSpPr>
        <p:spPr>
          <a:xfrm rot="16200000">
            <a:off x="-559942" y="2506894"/>
            <a:ext cx="5892229" cy="2809982"/>
          </a:xfrm>
          <a:prstGeom prst="homePlat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3" name="Pravokotnik 12"/>
          <p:cNvSpPr/>
          <p:nvPr/>
        </p:nvSpPr>
        <p:spPr>
          <a:xfrm>
            <a:off x="1799904" y="1456284"/>
            <a:ext cx="1172538" cy="879486"/>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2000" b="1" dirty="0">
                <a:solidFill>
                  <a:schemeClr val="accent4"/>
                </a:solidFill>
              </a:rPr>
              <a:t>KAJ ŽELIMO?</a:t>
            </a:r>
          </a:p>
        </p:txBody>
      </p:sp>
      <p:sp>
        <p:nvSpPr>
          <p:cNvPr id="14" name="Desna puščica s črticami 13"/>
          <p:cNvSpPr/>
          <p:nvPr/>
        </p:nvSpPr>
        <p:spPr>
          <a:xfrm>
            <a:off x="636999" y="2414427"/>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17" name="PoljeZBesedilom 16"/>
          <p:cNvSpPr txBox="1"/>
          <p:nvPr/>
        </p:nvSpPr>
        <p:spPr>
          <a:xfrm>
            <a:off x="1546260" y="2202204"/>
            <a:ext cx="8224463" cy="5355312"/>
          </a:xfrm>
          <a:prstGeom prst="rect">
            <a:avLst/>
          </a:prstGeom>
          <a:noFill/>
        </p:spPr>
        <p:txBody>
          <a:bodyPr wrap="square" rtlCol="0">
            <a:spAutoFit/>
          </a:bodyPr>
          <a:lstStyle/>
          <a:p>
            <a:pPr marL="285750" indent="-285750">
              <a:buFont typeface="Arial" panose="020B0604020202020204" pitchFamily="34" charset="0"/>
              <a:buChar char="•"/>
            </a:pPr>
            <a:r>
              <a:rPr lang="sl-SI" dirty="0">
                <a:solidFill>
                  <a:schemeClr val="bg2">
                    <a:lumMod val="50000"/>
                  </a:schemeClr>
                </a:solidFill>
              </a:rPr>
              <a:t>Krepiti učinkovitost, produktivnost in konkurenčnost podjetij preko uvedbe digitalnih inovacij, avtomatizacije, robotizacije in naprednih tehnologij</a:t>
            </a:r>
          </a:p>
          <a:p>
            <a:pPr marL="285750" lvl="0" indent="-285750">
              <a:buFont typeface="Arial" panose="020B0604020202020204" pitchFamily="34" charset="0"/>
              <a:buChar char="•"/>
            </a:pPr>
            <a:r>
              <a:rPr lang="sl-SI" dirty="0">
                <a:solidFill>
                  <a:schemeClr val="bg2">
                    <a:lumMod val="50000"/>
                  </a:schemeClr>
                </a:solidFill>
              </a:rPr>
              <a:t>Podpreti spremembo, transformacijo poslovnih modelov v podjetjih ter razvoj novih inovacijskih platform (start up jeder) v podjetjih</a:t>
            </a:r>
          </a:p>
          <a:p>
            <a:pPr marL="285750" lvl="0" indent="-285750">
              <a:buFont typeface="Arial" panose="020B0604020202020204" pitchFamily="34" charset="0"/>
              <a:buChar char="•"/>
            </a:pPr>
            <a:r>
              <a:rPr lang="sl-SI" dirty="0">
                <a:solidFill>
                  <a:schemeClr val="bg2">
                    <a:lumMod val="50000"/>
                  </a:schemeClr>
                </a:solidFill>
              </a:rPr>
              <a:t>Pospešiti rasti trga digitalnih storitev, spodbujati izvoz visokotehnološkega znanja</a:t>
            </a:r>
          </a:p>
          <a:p>
            <a:pPr marL="285750" indent="-285750">
              <a:buFont typeface="Arial" panose="020B0604020202020204" pitchFamily="34" charset="0"/>
              <a:buChar char="•"/>
            </a:pPr>
            <a:r>
              <a:rPr lang="sl-SI" dirty="0">
                <a:solidFill>
                  <a:schemeClr val="bg2">
                    <a:lumMod val="50000"/>
                  </a:schemeClr>
                </a:solidFill>
              </a:rPr>
              <a:t>Stimulirati še večje povezovanje velikih podjetij z inovativnimi MSP-ji, start up in scale up podjetji za odprto inovacijsko poslovno okolje in s tem doseči sinergije </a:t>
            </a:r>
          </a:p>
          <a:p>
            <a:pPr marL="285750" lvl="0" indent="-285750">
              <a:buFont typeface="Arial" panose="020B0604020202020204" pitchFamily="34" charset="0"/>
              <a:buChar char="•"/>
            </a:pPr>
            <a:r>
              <a:rPr lang="sl-SI" dirty="0">
                <a:solidFill>
                  <a:schemeClr val="bg2">
                    <a:lumMod val="50000"/>
                  </a:schemeClr>
                </a:solidFill>
              </a:rPr>
              <a:t>Povečati dostop do znanja, krepiti digitalne kompetence in veščine</a:t>
            </a:r>
          </a:p>
          <a:p>
            <a:pPr marL="285750" lvl="0" indent="-285750">
              <a:buFont typeface="Arial" panose="020B0604020202020204" pitchFamily="34" charset="0"/>
              <a:buChar char="•"/>
            </a:pPr>
            <a:r>
              <a:rPr lang="sl-SI" dirty="0">
                <a:solidFill>
                  <a:schemeClr val="bg2">
                    <a:lumMod val="50000"/>
                  </a:schemeClr>
                </a:solidFill>
              </a:rPr>
              <a:t>Preko digitalne transformacije dosegati pozitiven vpliv na okolje</a:t>
            </a:r>
          </a:p>
          <a:p>
            <a:pPr marL="285750" lvl="0" indent="-285750">
              <a:buFont typeface="Arial" panose="020B0604020202020204" pitchFamily="34" charset="0"/>
              <a:buChar char="•"/>
            </a:pPr>
            <a:r>
              <a:rPr lang="sl-SI" dirty="0">
                <a:solidFill>
                  <a:schemeClr val="bg2">
                    <a:lumMod val="50000"/>
                  </a:schemeClr>
                </a:solidFill>
              </a:rPr>
              <a:t>Digitalizirati storitve MGRT na področju dodeljevanja razvojnih spodbud, lajšati administrativno breme, okrepiti tehnološki sektor</a:t>
            </a:r>
          </a:p>
          <a:p>
            <a:pPr marL="285750" indent="-285750">
              <a:buFont typeface="Arial" panose="020B0604020202020204" pitchFamily="34" charset="0"/>
              <a:buChar char="•"/>
            </a:pPr>
            <a:r>
              <a:rPr lang="sl-SI" dirty="0">
                <a:solidFill>
                  <a:schemeClr val="bg2">
                    <a:lumMod val="50000"/>
                  </a:schemeClr>
                </a:solidFill>
              </a:rPr>
              <a:t>Zagotoviti najnaprednejše infrastrukturne oz. tehnološke kapacitete za nadaljnjo digitalizacijo  </a:t>
            </a:r>
          </a:p>
          <a:p>
            <a:pPr marL="285750" indent="-285750">
              <a:buFont typeface="Arial" panose="020B0604020202020204" pitchFamily="34" charset="0"/>
              <a:buChar char="•"/>
            </a:pPr>
            <a:r>
              <a:rPr lang="sl-SI" dirty="0">
                <a:solidFill>
                  <a:schemeClr val="bg2">
                    <a:lumMod val="50000"/>
                  </a:schemeClr>
                </a:solidFill>
              </a:rPr>
              <a:t>Pomagati slovenskim podjetjem pri vključevanju in pri izvajanju projektov v strateških evropskih partnerstvih</a:t>
            </a: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p:txBody>
      </p:sp>
    </p:spTree>
    <p:extLst>
      <p:ext uri="{BB962C8B-B14F-4D97-AF65-F5344CB8AC3E}">
        <p14:creationId xmlns:p14="http://schemas.microsoft.com/office/powerpoint/2010/main" val="1518016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ln>
                <a:solidFill>
                  <a:schemeClr val="bg1"/>
                </a:solidFill>
              </a:ln>
            </a:endParaRPr>
          </a:p>
        </p:txBody>
      </p:sp>
      <p:sp>
        <p:nvSpPr>
          <p:cNvPr id="5" name="Desna puščica s črticami 4"/>
          <p:cNvSpPr/>
          <p:nvPr/>
        </p:nvSpPr>
        <p:spPr>
          <a:xfrm>
            <a:off x="8562" y="0"/>
            <a:ext cx="11873501" cy="1166311"/>
          </a:xfrm>
          <a:prstGeom prst="striped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KROŽNO GOSPODARSTVO = 48 mio EUR</a:t>
            </a:r>
          </a:p>
        </p:txBody>
      </p:sp>
      <p:sp>
        <p:nvSpPr>
          <p:cNvPr id="11" name="Petkotnik 10"/>
          <p:cNvSpPr/>
          <p:nvPr/>
        </p:nvSpPr>
        <p:spPr>
          <a:xfrm rot="16200000">
            <a:off x="-459671" y="2607165"/>
            <a:ext cx="5691688" cy="2809982"/>
          </a:xfrm>
          <a:prstGeom prst="homePlate">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4" name="Desna puščica s črticami 13"/>
          <p:cNvSpPr/>
          <p:nvPr/>
        </p:nvSpPr>
        <p:spPr>
          <a:xfrm>
            <a:off x="642991" y="2496619"/>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4" name="PoljeZBesedilom 3"/>
          <p:cNvSpPr txBox="1"/>
          <p:nvPr/>
        </p:nvSpPr>
        <p:spPr>
          <a:xfrm>
            <a:off x="806520" y="1166312"/>
            <a:ext cx="3565133" cy="553998"/>
          </a:xfrm>
          <a:prstGeom prst="rect">
            <a:avLst/>
          </a:prstGeom>
          <a:noFill/>
        </p:spPr>
        <p:txBody>
          <a:bodyPr wrap="square" rtlCol="0">
            <a:spAutoFit/>
          </a:bodyPr>
          <a:lstStyle/>
          <a:p>
            <a:r>
              <a:rPr lang="sl-SI" sz="3000" b="1" dirty="0">
                <a:solidFill>
                  <a:srgbClr val="00B050"/>
                </a:solidFill>
              </a:rPr>
              <a:t>Reforma in naložbe:</a:t>
            </a:r>
            <a:endParaRPr lang="sl-SI" sz="3000" b="1" kern="1200" dirty="0">
              <a:solidFill>
                <a:srgbClr val="00B050"/>
              </a:solidFill>
            </a:endParaRPr>
          </a:p>
        </p:txBody>
      </p:sp>
      <p:sp>
        <p:nvSpPr>
          <p:cNvPr id="6" name="PoljeZBesedilom 5"/>
          <p:cNvSpPr txBox="1"/>
          <p:nvPr/>
        </p:nvSpPr>
        <p:spPr>
          <a:xfrm>
            <a:off x="4129355" y="1166313"/>
            <a:ext cx="7321194" cy="534253"/>
          </a:xfrm>
          <a:prstGeom prst="rect">
            <a:avLst/>
          </a:prstGeom>
          <a:noFill/>
        </p:spPr>
        <p:txBody>
          <a:bodyPr wrap="square" rtlCol="0">
            <a:spAutoFit/>
          </a:bodyPr>
          <a:lstStyle/>
          <a:p>
            <a:r>
              <a:rPr lang="pl-PL" sz="2900" b="1" dirty="0">
                <a:solidFill>
                  <a:srgbClr val="00B050"/>
                </a:solidFill>
              </a:rPr>
              <a:t>Program za krožno gospodarstvo MGRT </a:t>
            </a:r>
            <a:endParaRPr lang="sl-SI" sz="2900" b="1" kern="1200" dirty="0">
              <a:solidFill>
                <a:srgbClr val="00B050"/>
              </a:solidFill>
            </a:endParaRPr>
          </a:p>
        </p:txBody>
      </p:sp>
      <p:sp>
        <p:nvSpPr>
          <p:cNvPr id="7" name="PoljeZBesedilom 6"/>
          <p:cNvSpPr txBox="1"/>
          <p:nvPr/>
        </p:nvSpPr>
        <p:spPr>
          <a:xfrm>
            <a:off x="981181" y="1962364"/>
            <a:ext cx="10104635" cy="5632311"/>
          </a:xfrm>
          <a:prstGeom prst="rect">
            <a:avLst/>
          </a:prstGeom>
          <a:noFill/>
        </p:spPr>
        <p:txBody>
          <a:bodyPr wrap="square" rtlCol="0">
            <a:spAutoFit/>
          </a:bodyPr>
          <a:lstStyle/>
          <a:p>
            <a:r>
              <a:rPr lang="sl-SI" b="1" dirty="0">
                <a:solidFill>
                  <a:schemeClr val="bg2">
                    <a:lumMod val="50000"/>
                  </a:schemeClr>
                </a:solidFill>
              </a:rPr>
              <a:t>Na MGRT pripravljamo Program za krožno gospodarstvo, s katerim bomo:</a:t>
            </a:r>
          </a:p>
          <a:p>
            <a:pPr marL="285750" indent="-285750">
              <a:buFont typeface="Arial" panose="020B0604020202020204" pitchFamily="34" charset="0"/>
              <a:buChar char="•"/>
            </a:pPr>
            <a:r>
              <a:rPr lang="sl-SI" dirty="0">
                <a:solidFill>
                  <a:schemeClr val="bg2">
                    <a:lumMod val="50000"/>
                  </a:schemeClr>
                </a:solidFill>
              </a:rPr>
              <a:t>Pripravili vizijo ekosistema na področju krožnega gospodarstva, kjer želimo vse aktivnosti graditi javni agenciji SPIRIT, v sodelovanju tudi s Slovenskim podjetniškim skladom</a:t>
            </a:r>
          </a:p>
          <a:p>
            <a:pPr marL="285750" indent="-285750">
              <a:buFont typeface="Arial" panose="020B0604020202020204" pitchFamily="34" charset="0"/>
              <a:buChar char="•"/>
            </a:pPr>
            <a:r>
              <a:rPr lang="sl-SI" dirty="0">
                <a:solidFill>
                  <a:schemeClr val="bg2">
                    <a:lumMod val="50000"/>
                  </a:schemeClr>
                </a:solidFill>
              </a:rPr>
              <a:t>Aktivnosti programa bodo osredotočene na dva glavna sklopa:</a:t>
            </a:r>
          </a:p>
          <a:p>
            <a:pPr marL="285750" indent="-285750">
              <a:buFont typeface="Arial" panose="020B0604020202020204" pitchFamily="34" charset="0"/>
              <a:buChar char="•"/>
            </a:pPr>
            <a:r>
              <a:rPr lang="sl-SI" b="1" u="sng" dirty="0">
                <a:solidFill>
                  <a:schemeClr val="bg2">
                    <a:lumMod val="50000"/>
                  </a:schemeClr>
                </a:solidFill>
              </a:rPr>
              <a:t>Ekosistem </a:t>
            </a:r>
            <a:r>
              <a:rPr lang="sl-SI" dirty="0">
                <a:solidFill>
                  <a:schemeClr val="bg2">
                    <a:lumMod val="50000"/>
                  </a:schemeClr>
                </a:solidFill>
              </a:rPr>
              <a:t>se gradi okoli SPIRIT, ki bo sodeloval z SPS in zunanjimi eksperti s področja </a:t>
            </a:r>
            <a:r>
              <a:rPr lang="sl-SI">
                <a:solidFill>
                  <a:schemeClr val="bg2">
                    <a:lumMod val="50000"/>
                  </a:schemeClr>
                </a:solidFill>
              </a:rPr>
              <a:t>krožnega gospodarstva (6 zaposlitev)</a:t>
            </a:r>
            <a:endParaRPr lang="sl-SI" dirty="0">
              <a:solidFill>
                <a:schemeClr val="bg2">
                  <a:lumMod val="50000"/>
                </a:schemeClr>
              </a:solidFill>
            </a:endParaRPr>
          </a:p>
          <a:p>
            <a:pPr marL="742950" lvl="1" indent="-285750">
              <a:buFont typeface="Arial" panose="020B0604020202020204" pitchFamily="34" charset="0"/>
              <a:buChar char="•"/>
            </a:pPr>
            <a:r>
              <a:rPr lang="sl-SI" dirty="0">
                <a:solidFill>
                  <a:schemeClr val="bg2">
                    <a:lumMod val="50000"/>
                  </a:schemeClr>
                </a:solidFill>
              </a:rPr>
              <a:t>Kompetence - krog usposobljenih mentorjev za usposabljanja in svetovanje ciljnim skupinam ter tudi samega sistema („</a:t>
            </a:r>
            <a:r>
              <a:rPr lang="sl-SI" dirty="0" err="1">
                <a:solidFill>
                  <a:schemeClr val="bg2">
                    <a:lumMod val="50000"/>
                  </a:schemeClr>
                </a:solidFill>
              </a:rPr>
              <a:t>train</a:t>
            </a:r>
            <a:r>
              <a:rPr lang="sl-SI" dirty="0">
                <a:solidFill>
                  <a:schemeClr val="bg2">
                    <a:lumMod val="50000"/>
                  </a:schemeClr>
                </a:solidFill>
              </a:rPr>
              <a:t> </a:t>
            </a:r>
            <a:r>
              <a:rPr lang="sl-SI" dirty="0" err="1">
                <a:solidFill>
                  <a:schemeClr val="bg2">
                    <a:lumMod val="50000"/>
                  </a:schemeClr>
                </a:solidFill>
              </a:rPr>
              <a:t>the</a:t>
            </a:r>
            <a:r>
              <a:rPr lang="sl-SI" dirty="0">
                <a:solidFill>
                  <a:schemeClr val="bg2">
                    <a:lumMod val="50000"/>
                  </a:schemeClr>
                </a:solidFill>
              </a:rPr>
              <a:t> </a:t>
            </a:r>
            <a:r>
              <a:rPr lang="sl-SI" dirty="0" err="1">
                <a:solidFill>
                  <a:schemeClr val="bg2">
                    <a:lumMod val="50000"/>
                  </a:schemeClr>
                </a:solidFill>
              </a:rPr>
              <a:t>trainer</a:t>
            </a:r>
            <a:r>
              <a:rPr lang="sl-SI" dirty="0">
                <a:solidFill>
                  <a:schemeClr val="bg2">
                    <a:lumMod val="50000"/>
                  </a:schemeClr>
                </a:solidFill>
              </a:rPr>
              <a:t>“)</a:t>
            </a:r>
          </a:p>
          <a:p>
            <a:pPr marL="742950" lvl="1" indent="-285750">
              <a:buFont typeface="Arial" panose="020B0604020202020204" pitchFamily="34" charset="0"/>
              <a:buChar char="•"/>
            </a:pPr>
            <a:r>
              <a:rPr lang="sl-SI" dirty="0">
                <a:solidFill>
                  <a:schemeClr val="bg2">
                    <a:lumMod val="50000"/>
                  </a:schemeClr>
                </a:solidFill>
              </a:rPr>
              <a:t>Priprava nabora krožnih pogojev in meril za uporabo v postopkih alokacije razvojnih sredstev za podjetja</a:t>
            </a:r>
          </a:p>
          <a:p>
            <a:pPr marL="742950" lvl="1" indent="-285750">
              <a:buFont typeface="Arial" panose="020B0604020202020204" pitchFamily="34" charset="0"/>
              <a:buChar char="•"/>
            </a:pPr>
            <a:r>
              <a:rPr lang="sl-SI" dirty="0">
                <a:solidFill>
                  <a:schemeClr val="bg2">
                    <a:lumMod val="50000"/>
                  </a:schemeClr>
                </a:solidFill>
              </a:rPr>
              <a:t>Svetovanje in </a:t>
            </a:r>
            <a:r>
              <a:rPr lang="sl-SI" dirty="0" err="1">
                <a:solidFill>
                  <a:schemeClr val="bg2">
                    <a:lumMod val="50000"/>
                  </a:schemeClr>
                </a:solidFill>
              </a:rPr>
              <a:t>mentoriranje</a:t>
            </a:r>
            <a:r>
              <a:rPr lang="sl-SI" dirty="0">
                <a:solidFill>
                  <a:schemeClr val="bg2">
                    <a:lumMod val="50000"/>
                  </a:schemeClr>
                </a:solidFill>
              </a:rPr>
              <a:t> ciljnim skupinam</a:t>
            </a:r>
          </a:p>
          <a:p>
            <a:pPr marL="742950" lvl="1" indent="-285750">
              <a:buFont typeface="Arial" panose="020B0604020202020204" pitchFamily="34" charset="0"/>
              <a:buChar char="•"/>
            </a:pPr>
            <a:r>
              <a:rPr lang="sl-SI" dirty="0">
                <a:solidFill>
                  <a:schemeClr val="bg2">
                    <a:lumMod val="50000"/>
                  </a:schemeClr>
                </a:solidFill>
              </a:rPr>
              <a:t>Promocija in dogodki za širše ozaveščanje podjetij in ostalih ciljih skupin s ciljem</a:t>
            </a:r>
          </a:p>
          <a:p>
            <a:pPr marL="742950" lvl="1" indent="-285750">
              <a:buFont typeface="Arial" panose="020B0604020202020204" pitchFamily="34" charset="0"/>
              <a:buChar char="•"/>
            </a:pPr>
            <a:r>
              <a:rPr lang="sl-SI" dirty="0">
                <a:solidFill>
                  <a:schemeClr val="bg2">
                    <a:lumMod val="50000"/>
                  </a:schemeClr>
                </a:solidFill>
              </a:rPr>
              <a:t>Izvajanje spodbud za podjetja in ostale ciljne skupine</a:t>
            </a:r>
          </a:p>
          <a:p>
            <a:pPr marL="285750" indent="-285750">
              <a:buFont typeface="Arial" panose="020B0604020202020204" pitchFamily="34" charset="0"/>
              <a:buChar char="•"/>
            </a:pPr>
            <a:r>
              <a:rPr lang="sl-SI" b="1" u="sng" dirty="0">
                <a:solidFill>
                  <a:schemeClr val="bg2">
                    <a:lumMod val="50000"/>
                  </a:schemeClr>
                </a:solidFill>
              </a:rPr>
              <a:t>Izvajanje spodbud za podjetja</a:t>
            </a:r>
          </a:p>
          <a:p>
            <a:pPr marL="742950" lvl="1" indent="-285750">
              <a:buFont typeface="Arial" panose="020B0604020202020204" pitchFamily="34" charset="0"/>
              <a:buChar char="•"/>
            </a:pPr>
            <a:r>
              <a:rPr lang="sl-SI" dirty="0">
                <a:solidFill>
                  <a:schemeClr val="bg2">
                    <a:lumMod val="50000"/>
                  </a:schemeClr>
                </a:solidFill>
              </a:rPr>
              <a:t>Različni podprogrami</a:t>
            </a:r>
          </a:p>
          <a:p>
            <a:pPr marL="742950" lvl="1" indent="-285750">
              <a:buFont typeface="Arial" panose="020B0604020202020204" pitchFamily="34" charset="0"/>
              <a:buChar char="•"/>
            </a:pPr>
            <a:r>
              <a:rPr lang="sl-SI" dirty="0">
                <a:solidFill>
                  <a:schemeClr val="bg2">
                    <a:lumMod val="50000"/>
                  </a:schemeClr>
                </a:solidFill>
              </a:rPr>
              <a:t>V obliki brezplačnih storitev za podjetja (vsebinska podpora, individualno svetovanje) ali subvencij in drugih oblik spodbud za podjetja</a:t>
            </a:r>
          </a:p>
          <a:p>
            <a:pPr lvl="0"/>
            <a:endParaRPr lang="sl-SI" dirty="0">
              <a:solidFill>
                <a:schemeClr val="bg2">
                  <a:lumMod val="50000"/>
                </a:schemeClr>
              </a:solidFill>
              <a:effectLst/>
            </a:endParaRPr>
          </a:p>
          <a:p>
            <a:endParaRPr lang="sl-SI" kern="1200" dirty="0">
              <a:solidFill>
                <a:schemeClr val="bg2">
                  <a:lumMod val="50000"/>
                </a:schemeClr>
              </a:solidFill>
            </a:endParaRPr>
          </a:p>
          <a:p>
            <a:endParaRPr lang="sl-SI" kern="1200" dirty="0">
              <a:solidFill>
                <a:schemeClr val="bg2">
                  <a:lumMod val="50000"/>
                </a:schemeClr>
              </a:solidFill>
            </a:endParaRPr>
          </a:p>
        </p:txBody>
      </p:sp>
    </p:spTree>
    <p:extLst>
      <p:ext uri="{BB962C8B-B14F-4D97-AF65-F5344CB8AC3E}">
        <p14:creationId xmlns:p14="http://schemas.microsoft.com/office/powerpoint/2010/main" val="2999748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KROŽNEGA GOSPODARSTVA = 48 mio EUR</a:t>
            </a:r>
          </a:p>
        </p:txBody>
      </p:sp>
      <p:sp>
        <p:nvSpPr>
          <p:cNvPr id="14" name="Desna puščica s črticami 13"/>
          <p:cNvSpPr/>
          <p:nvPr/>
        </p:nvSpPr>
        <p:spPr>
          <a:xfrm>
            <a:off x="565934" y="590764"/>
            <a:ext cx="10906018" cy="1571948"/>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8" name="PoljeZBesedilom 7"/>
          <p:cNvSpPr txBox="1"/>
          <p:nvPr/>
        </p:nvSpPr>
        <p:spPr>
          <a:xfrm>
            <a:off x="4546316" y="1001729"/>
            <a:ext cx="3277456" cy="707886"/>
          </a:xfrm>
          <a:prstGeom prst="rect">
            <a:avLst/>
          </a:prstGeom>
          <a:noFill/>
        </p:spPr>
        <p:txBody>
          <a:bodyPr wrap="square" rtlCol="0">
            <a:spAutoFit/>
          </a:bodyPr>
          <a:lstStyle/>
          <a:p>
            <a:r>
              <a:rPr lang="sl-SI" sz="4000" b="1" dirty="0">
                <a:solidFill>
                  <a:srgbClr val="00B050"/>
                </a:solidFill>
              </a:rPr>
              <a:t>Dve naložbi:</a:t>
            </a:r>
            <a:endParaRPr lang="sl-SI" sz="4000" b="1" kern="1200" dirty="0">
              <a:solidFill>
                <a:srgbClr val="00B050"/>
              </a:solidFill>
            </a:endParaRPr>
          </a:p>
        </p:txBody>
      </p:sp>
      <p:sp>
        <p:nvSpPr>
          <p:cNvPr id="9" name="Diagram poteka: povezovalnik zunanje strani 8"/>
          <p:cNvSpPr/>
          <p:nvPr/>
        </p:nvSpPr>
        <p:spPr>
          <a:xfrm rot="10800000">
            <a:off x="1407555" y="1285190"/>
            <a:ext cx="4262067" cy="5063831"/>
          </a:xfrm>
          <a:prstGeom prst="flowChartOffpageConnector">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2" name="Diagram poteka: povezovalnik zunanje strani 11"/>
          <p:cNvSpPr/>
          <p:nvPr/>
        </p:nvSpPr>
        <p:spPr>
          <a:xfrm rot="10800000">
            <a:off x="6318607" y="1285192"/>
            <a:ext cx="4402475" cy="5063831"/>
          </a:xfrm>
          <a:prstGeom prst="flowChartOffpageConnector">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756881" y="2449278"/>
            <a:ext cx="3611366" cy="3077766"/>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pPr algn="ctr"/>
            <a:r>
              <a:rPr lang="sl-SI" sz="2500" b="1" u="sng" dirty="0">
                <a:solidFill>
                  <a:schemeClr val="tx1">
                    <a:lumMod val="65000"/>
                    <a:lumOff val="35000"/>
                  </a:schemeClr>
                </a:solidFill>
              </a:rPr>
              <a:t>Naložba 1:</a:t>
            </a:r>
          </a:p>
          <a:p>
            <a:pPr algn="ctr"/>
            <a:r>
              <a:rPr lang="sl-SI" sz="2300" b="1" dirty="0">
                <a:solidFill>
                  <a:schemeClr val="tx1">
                    <a:lumMod val="65000"/>
                    <a:lumOff val="35000"/>
                  </a:schemeClr>
                </a:solidFill>
              </a:rPr>
              <a:t>IZVAJANJE UKREPOV IZ NASLOVA PROGRAMA ZA KROŽNO GOSPODARSTVO </a:t>
            </a:r>
          </a:p>
          <a:p>
            <a:pPr algn="ctr"/>
            <a:endParaRPr lang="sl-SI" sz="2500" b="1" dirty="0">
              <a:solidFill>
                <a:schemeClr val="tx1">
                  <a:lumMod val="65000"/>
                  <a:lumOff val="35000"/>
                </a:schemeClr>
              </a:solidFill>
            </a:endParaRPr>
          </a:p>
          <a:p>
            <a:pPr algn="ctr"/>
            <a:r>
              <a:rPr lang="sl-SI" sz="2500" b="1" dirty="0">
                <a:solidFill>
                  <a:schemeClr val="tx1">
                    <a:lumMod val="65000"/>
                    <a:lumOff val="35000"/>
                  </a:schemeClr>
                </a:solidFill>
              </a:rPr>
              <a:t> </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5" name="PoljeZBesedilom 14"/>
          <p:cNvSpPr txBox="1"/>
          <p:nvPr/>
        </p:nvSpPr>
        <p:spPr>
          <a:xfrm>
            <a:off x="6929918" y="2531115"/>
            <a:ext cx="3323691" cy="2923877"/>
          </a:xfrm>
          <a:prstGeom prst="rect">
            <a:avLst/>
          </a:prstGeom>
          <a:noFill/>
        </p:spPr>
        <p:txBody>
          <a:bodyPr wrap="square" rtlCol="0">
            <a:spAutoFit/>
          </a:bodyPr>
          <a:lstStyle/>
          <a:p>
            <a:pPr algn="ctr"/>
            <a:r>
              <a:rPr lang="sl-SI" sz="2300" b="1" u="sng" dirty="0">
                <a:solidFill>
                  <a:schemeClr val="tx1">
                    <a:lumMod val="65000"/>
                    <a:lumOff val="35000"/>
                  </a:schemeClr>
                </a:solidFill>
              </a:rPr>
              <a:t>Naložba 2:</a:t>
            </a:r>
          </a:p>
          <a:p>
            <a:pPr algn="ctr"/>
            <a:r>
              <a:rPr lang="sl-SI" sz="2300" b="1" dirty="0">
                <a:solidFill>
                  <a:schemeClr val="tx1">
                    <a:lumMod val="65000"/>
                    <a:lumOff val="35000"/>
                  </a:schemeClr>
                </a:solidFill>
              </a:rPr>
              <a:t>JAVNI RAZPIS - VEČJA PREDELAVA LESA ZA HITREJŠI PREHOD V PODNEBNO NEVTRALNO DRUŽBO</a:t>
            </a:r>
          </a:p>
          <a:p>
            <a:pPr algn="ctr"/>
            <a:endParaRPr lang="sl-SI" sz="2300" b="1" kern="1200" dirty="0">
              <a:solidFill>
                <a:schemeClr val="tx1">
                  <a:lumMod val="65000"/>
                  <a:lumOff val="35000"/>
                </a:schemeClr>
              </a:solidFill>
            </a:endParaRPr>
          </a:p>
          <a:p>
            <a:pPr algn="ctr"/>
            <a:endParaRPr lang="sl-SI" sz="2300" b="1" kern="1200" dirty="0">
              <a:solidFill>
                <a:schemeClr val="tx1">
                  <a:lumMod val="65000"/>
                  <a:lumOff val="35000"/>
                </a:schemeClr>
              </a:solidFill>
            </a:endParaRPr>
          </a:p>
        </p:txBody>
      </p:sp>
      <p:sp>
        <p:nvSpPr>
          <p:cNvPr id="17" name="PoljeZBesedilom 16"/>
          <p:cNvSpPr txBox="1"/>
          <p:nvPr/>
        </p:nvSpPr>
        <p:spPr>
          <a:xfrm>
            <a:off x="2265449" y="5604253"/>
            <a:ext cx="2758611" cy="707886"/>
          </a:xfrm>
          <a:prstGeom prst="rect">
            <a:avLst/>
          </a:prstGeom>
          <a:noFill/>
        </p:spPr>
        <p:txBody>
          <a:bodyPr wrap="square" rtlCol="0">
            <a:spAutoFit/>
          </a:bodyPr>
          <a:lstStyle/>
          <a:p>
            <a:r>
              <a:rPr lang="sl-SI" sz="4000" b="1" dirty="0">
                <a:solidFill>
                  <a:srgbClr val="00B050"/>
                </a:solidFill>
              </a:rPr>
              <a:t>20 mio EUR</a:t>
            </a:r>
            <a:endParaRPr lang="sl-SI" sz="4000" kern="1200" dirty="0">
              <a:solidFill>
                <a:srgbClr val="00B050"/>
              </a:solidFill>
            </a:endParaRPr>
          </a:p>
        </p:txBody>
      </p:sp>
      <p:sp>
        <p:nvSpPr>
          <p:cNvPr id="19" name="PoljeZBesedilom 18"/>
          <p:cNvSpPr txBox="1"/>
          <p:nvPr/>
        </p:nvSpPr>
        <p:spPr>
          <a:xfrm>
            <a:off x="7222730" y="5604253"/>
            <a:ext cx="2758611" cy="707886"/>
          </a:xfrm>
          <a:prstGeom prst="rect">
            <a:avLst/>
          </a:prstGeom>
          <a:noFill/>
        </p:spPr>
        <p:txBody>
          <a:bodyPr wrap="square" rtlCol="0">
            <a:spAutoFit/>
          </a:bodyPr>
          <a:lstStyle/>
          <a:p>
            <a:r>
              <a:rPr lang="sl-SI" sz="4000" b="1" dirty="0">
                <a:solidFill>
                  <a:srgbClr val="00B050"/>
                </a:solidFill>
              </a:rPr>
              <a:t>28 mio EUR</a:t>
            </a:r>
            <a:endParaRPr lang="sl-SI" sz="4000" kern="1200" dirty="0">
              <a:solidFill>
                <a:srgbClr val="00B050"/>
              </a:solidFill>
            </a:endParaRPr>
          </a:p>
        </p:txBody>
      </p:sp>
    </p:spTree>
    <p:extLst>
      <p:ext uri="{BB962C8B-B14F-4D97-AF65-F5344CB8AC3E}">
        <p14:creationId xmlns:p14="http://schemas.microsoft.com/office/powerpoint/2010/main" val="36788607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94533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KROŽNEGA GOSPODARSTVA  = 48 mio EUR</a:t>
            </a:r>
          </a:p>
        </p:txBody>
      </p:sp>
      <p:sp>
        <p:nvSpPr>
          <p:cNvPr id="9" name="Diagram poteka: povezovalnik zunanje strani 8"/>
          <p:cNvSpPr/>
          <p:nvPr/>
        </p:nvSpPr>
        <p:spPr>
          <a:xfrm rot="10800000">
            <a:off x="955490" y="986319"/>
            <a:ext cx="3061705" cy="5835721"/>
          </a:xfrm>
          <a:prstGeom prst="flowChartOffpageConnector">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955489" y="2948683"/>
            <a:ext cx="3061705" cy="3708708"/>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pPr algn="ctr"/>
            <a:r>
              <a:rPr lang="sl-SI" sz="3000" b="1" u="sng" dirty="0">
                <a:solidFill>
                  <a:schemeClr val="tx1">
                    <a:lumMod val="65000"/>
                    <a:lumOff val="35000"/>
                  </a:schemeClr>
                </a:solidFill>
              </a:rPr>
              <a:t>Naložba 1:</a:t>
            </a:r>
          </a:p>
          <a:p>
            <a:pPr algn="ctr"/>
            <a:r>
              <a:rPr lang="sl-SI" sz="3000" b="1" dirty="0">
                <a:solidFill>
                  <a:schemeClr val="tx1">
                    <a:lumMod val="65000"/>
                    <a:lumOff val="35000"/>
                  </a:schemeClr>
                </a:solidFill>
              </a:rPr>
              <a:t>IZVAJANJE UKREPOV IZ NASLOVA PROGRAMA ZA KROŽNO GOSPODARSTVO</a:t>
            </a:r>
            <a:endParaRPr lang="sl-SI" sz="30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7" y="6143946"/>
            <a:ext cx="2712376" cy="707886"/>
          </a:xfrm>
          <a:prstGeom prst="rect">
            <a:avLst/>
          </a:prstGeom>
          <a:noFill/>
        </p:spPr>
        <p:txBody>
          <a:bodyPr wrap="square" rtlCol="0">
            <a:spAutoFit/>
          </a:bodyPr>
          <a:lstStyle/>
          <a:p>
            <a:r>
              <a:rPr lang="sl-SI" sz="4000" b="1" dirty="0">
                <a:solidFill>
                  <a:srgbClr val="00B050"/>
                </a:solidFill>
              </a:rPr>
              <a:t>20 mio EUR</a:t>
            </a:r>
            <a:endParaRPr lang="sl-SI" sz="4000" kern="1200" dirty="0">
              <a:solidFill>
                <a:srgbClr val="00B050"/>
              </a:solidFill>
            </a:endParaRPr>
          </a:p>
        </p:txBody>
      </p:sp>
      <p:sp>
        <p:nvSpPr>
          <p:cNvPr id="6" name="Desna puščica 5"/>
          <p:cNvSpPr/>
          <p:nvPr/>
        </p:nvSpPr>
        <p:spPr>
          <a:xfrm rot="2667932">
            <a:off x="238590" y="1955437"/>
            <a:ext cx="1591485" cy="866572"/>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1500" b="1" dirty="0">
                <a:ln>
                  <a:solidFill>
                    <a:schemeClr val="accent1">
                      <a:lumMod val="40000"/>
                      <a:lumOff val="60000"/>
                    </a:schemeClr>
                  </a:solidFill>
                </a:ln>
                <a:solidFill>
                  <a:schemeClr val="bg1"/>
                </a:solidFill>
              </a:rPr>
              <a:t>Program bo izvajal: SPIRIT</a:t>
            </a:r>
          </a:p>
        </p:txBody>
      </p:sp>
      <p:sp>
        <p:nvSpPr>
          <p:cNvPr id="7" name="PoljeZBesedilom 6"/>
          <p:cNvSpPr txBox="1"/>
          <p:nvPr/>
        </p:nvSpPr>
        <p:spPr>
          <a:xfrm>
            <a:off x="3656600" y="1680748"/>
            <a:ext cx="8109022" cy="5355312"/>
          </a:xfrm>
          <a:prstGeom prst="rect">
            <a:avLst/>
          </a:prstGeom>
          <a:noFill/>
        </p:spPr>
        <p:txBody>
          <a:bodyPr wrap="square" rtlCol="0">
            <a:spAutoFit/>
          </a:bodyPr>
          <a:lstStyle/>
          <a:p>
            <a:r>
              <a:rPr lang="sl-SI" b="1" dirty="0">
                <a:solidFill>
                  <a:schemeClr val="bg2">
                    <a:lumMod val="50000"/>
                  </a:schemeClr>
                </a:solidFill>
              </a:rPr>
              <a:t>V okviru Programa za krožno gospodarstvo bodo za podjetja na voljo:</a:t>
            </a:r>
          </a:p>
          <a:p>
            <a:endParaRPr lang="sl-SI" b="1" dirty="0">
              <a:solidFill>
                <a:schemeClr val="bg2">
                  <a:lumMod val="50000"/>
                </a:schemeClr>
              </a:solidFill>
            </a:endParaRPr>
          </a:p>
          <a:p>
            <a:pPr marL="742950" lvl="1" indent="-285750">
              <a:buFont typeface="Arial" panose="020B0604020202020204" pitchFamily="34" charset="0"/>
              <a:buChar char="•"/>
            </a:pPr>
            <a:r>
              <a:rPr lang="sl-SI" b="1" dirty="0">
                <a:solidFill>
                  <a:schemeClr val="bg2">
                    <a:lumMod val="50000"/>
                  </a:schemeClr>
                </a:solidFill>
              </a:rPr>
              <a:t>Različne subvencije preko javnih razpisov v skupni vrednosti minimalno 10,8 mio EUR – različni programi:</a:t>
            </a:r>
          </a:p>
          <a:p>
            <a:pPr marL="1200150" lvl="2" indent="-285750">
              <a:buFont typeface="Arial" panose="020B0604020202020204" pitchFamily="34" charset="0"/>
              <a:buChar char="•"/>
            </a:pPr>
            <a:r>
              <a:rPr lang="sl-SI" dirty="0">
                <a:solidFill>
                  <a:schemeClr val="bg2">
                    <a:lumMod val="50000"/>
                  </a:schemeClr>
                </a:solidFill>
              </a:rPr>
              <a:t>Krožno odkrivanje (zagonska podjetja</a:t>
            </a:r>
          </a:p>
          <a:p>
            <a:pPr marL="1200150" lvl="2" indent="-285750">
              <a:buFont typeface="Arial" panose="020B0604020202020204" pitchFamily="34" charset="0"/>
              <a:buChar char="•"/>
            </a:pPr>
            <a:r>
              <a:rPr lang="sl-SI" dirty="0">
                <a:solidFill>
                  <a:schemeClr val="bg2">
                    <a:lumMod val="50000"/>
                  </a:schemeClr>
                </a:solidFill>
              </a:rPr>
              <a:t>Krožne inovacije v MSP</a:t>
            </a:r>
          </a:p>
          <a:p>
            <a:pPr marL="1200150" lvl="2" indent="-285750">
              <a:buFont typeface="Arial" panose="020B0604020202020204" pitchFamily="34" charset="0"/>
              <a:buChar char="•"/>
            </a:pPr>
            <a:r>
              <a:rPr lang="sl-SI" dirty="0">
                <a:solidFill>
                  <a:schemeClr val="bg2">
                    <a:lumMod val="50000"/>
                  </a:schemeClr>
                </a:solidFill>
              </a:rPr>
              <a:t>Krožne sinergije (krožne regije)</a:t>
            </a:r>
          </a:p>
          <a:p>
            <a:pPr marL="1200150" lvl="2" indent="-285750">
              <a:buFont typeface="Arial" panose="020B0604020202020204" pitchFamily="34" charset="0"/>
              <a:buChar char="•"/>
            </a:pPr>
            <a:r>
              <a:rPr lang="sl-SI" dirty="0">
                <a:solidFill>
                  <a:schemeClr val="bg2">
                    <a:lumMod val="50000"/>
                  </a:schemeClr>
                </a:solidFill>
              </a:rPr>
              <a:t>Program naslavljanja industrije</a:t>
            </a:r>
          </a:p>
          <a:p>
            <a:pPr marL="742950" lvl="1" indent="-285750">
              <a:buFont typeface="Arial" panose="020B0604020202020204" pitchFamily="34" charset="0"/>
              <a:buChar char="•"/>
            </a:pPr>
            <a:endParaRPr lang="sl-SI" b="1" dirty="0">
              <a:solidFill>
                <a:schemeClr val="bg2">
                  <a:lumMod val="50000"/>
                </a:schemeClr>
              </a:solidFill>
            </a:endParaRPr>
          </a:p>
          <a:p>
            <a:pPr marL="742950" lvl="1" indent="-285750">
              <a:buFont typeface="Arial" panose="020B0604020202020204" pitchFamily="34" charset="0"/>
              <a:buChar char="•"/>
            </a:pPr>
            <a:r>
              <a:rPr lang="sl-SI" b="1" dirty="0">
                <a:solidFill>
                  <a:schemeClr val="bg2">
                    <a:lumMod val="50000"/>
                  </a:schemeClr>
                </a:solidFill>
              </a:rPr>
              <a:t>Brezplačne storitve in krepitev veščin s strani podpornega okolja, ekosistema oz. „one-stop-</a:t>
            </a:r>
            <a:r>
              <a:rPr lang="sl-SI" b="1" dirty="0" err="1">
                <a:solidFill>
                  <a:schemeClr val="bg2">
                    <a:lumMod val="50000"/>
                  </a:schemeClr>
                </a:solidFill>
              </a:rPr>
              <a:t>shop</a:t>
            </a:r>
            <a:r>
              <a:rPr lang="sl-SI" b="1" dirty="0">
                <a:solidFill>
                  <a:schemeClr val="bg2">
                    <a:lumMod val="50000"/>
                  </a:schemeClr>
                </a:solidFill>
              </a:rPr>
              <a:t>“ v skupni vrednosti 9,2 mio EUR</a:t>
            </a:r>
          </a:p>
          <a:p>
            <a:pPr marL="742950" lvl="1" indent="-285750">
              <a:buFont typeface="Arial" panose="020B0604020202020204" pitchFamily="34" charset="0"/>
              <a:buChar char="•"/>
            </a:pPr>
            <a:endParaRPr lang="sl-SI" b="1" dirty="0">
              <a:solidFill>
                <a:schemeClr val="bg2">
                  <a:lumMod val="50000"/>
                </a:schemeClr>
              </a:solidFill>
            </a:endParaRPr>
          </a:p>
          <a:p>
            <a:pPr marL="285750" indent="-285750">
              <a:buFont typeface="Arial" panose="020B0604020202020204" pitchFamily="34" charset="0"/>
              <a:buChar char="•"/>
            </a:pPr>
            <a:r>
              <a:rPr lang="sl-SI" b="1" dirty="0">
                <a:solidFill>
                  <a:schemeClr val="bg2">
                    <a:lumMod val="50000"/>
                  </a:schemeClr>
                </a:solidFill>
              </a:rPr>
              <a:t>Prijavitelji:</a:t>
            </a:r>
            <a:r>
              <a:rPr lang="sl-SI" dirty="0">
                <a:solidFill>
                  <a:schemeClr val="bg2">
                    <a:lumMod val="50000"/>
                  </a:schemeClr>
                </a:solidFill>
              </a:rPr>
              <a:t> podjetja – večinoma MSP in krožne regije </a:t>
            </a:r>
          </a:p>
          <a:p>
            <a:pPr marL="28575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r>
              <a:rPr lang="sl-SI" b="1" dirty="0">
                <a:solidFill>
                  <a:schemeClr val="bg2">
                    <a:lumMod val="50000"/>
                  </a:schemeClr>
                </a:solidFill>
              </a:rPr>
              <a:t>Upravičeni stroški:</a:t>
            </a:r>
            <a:r>
              <a:rPr lang="sl-SI" dirty="0">
                <a:solidFill>
                  <a:schemeClr val="bg2">
                    <a:lumMod val="50000"/>
                  </a:schemeClr>
                </a:solidFill>
              </a:rPr>
              <a:t> odvisno od projektov in programov, ekosistem še gradimo</a:t>
            </a:r>
          </a:p>
          <a:p>
            <a:pPr marL="285750" indent="-285750">
              <a:buFont typeface="Arial" panose="020B0604020202020204" pitchFamily="34" charset="0"/>
              <a:buChar char="•"/>
            </a:pPr>
            <a:endParaRPr lang="sl-SI" dirty="0">
              <a:solidFill>
                <a:schemeClr val="bg2">
                  <a:lumMod val="50000"/>
                </a:schemeClr>
              </a:solidFill>
            </a:endParaRPr>
          </a:p>
          <a:p>
            <a:pPr marL="285750" lvl="0" indent="-285750" fontAlgn="base" hangingPunct="0">
              <a:buFont typeface="Arial" panose="020B0604020202020204" pitchFamily="34" charset="0"/>
              <a:buChar char="•"/>
            </a:pPr>
            <a:endParaRPr lang="sl-SI" dirty="0">
              <a:solidFill>
                <a:schemeClr val="bg2">
                  <a:lumMod val="50000"/>
                </a:schemeClr>
              </a:solidFill>
            </a:endParaRPr>
          </a:p>
          <a:p>
            <a:endParaRPr lang="sl-SI" b="1" dirty="0"/>
          </a:p>
          <a:p>
            <a:endParaRPr lang="sl-SI" sz="1800" kern="1200" dirty="0">
              <a:solidFill>
                <a:schemeClr val="bg2">
                  <a:lumMod val="50000"/>
                </a:schemeClr>
              </a:solidFill>
              <a:latin typeface="+mn-lt"/>
              <a:ea typeface="+mn-ea"/>
              <a:cs typeface="+mn-cs"/>
            </a:endParaRPr>
          </a:p>
        </p:txBody>
      </p:sp>
      <p:sp>
        <p:nvSpPr>
          <p:cNvPr id="4" name="Desna puščica 3"/>
          <p:cNvSpPr/>
          <p:nvPr/>
        </p:nvSpPr>
        <p:spPr>
          <a:xfrm rot="2712477">
            <a:off x="1377994" y="1373016"/>
            <a:ext cx="2421391" cy="146397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Objava spodbud za podjetja: Q2 2022  </a:t>
            </a:r>
          </a:p>
        </p:txBody>
      </p:sp>
    </p:spTree>
    <p:extLst>
      <p:ext uri="{BB962C8B-B14F-4D97-AF65-F5344CB8AC3E}">
        <p14:creationId xmlns:p14="http://schemas.microsoft.com/office/powerpoint/2010/main" val="38001633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94533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KROŽNEGA GOSPODARSTVA  = 48 mio EUR</a:t>
            </a:r>
          </a:p>
        </p:txBody>
      </p:sp>
      <p:sp>
        <p:nvSpPr>
          <p:cNvPr id="9" name="Diagram poteka: povezovalnik zunanje strani 8"/>
          <p:cNvSpPr/>
          <p:nvPr/>
        </p:nvSpPr>
        <p:spPr>
          <a:xfrm rot="10800000">
            <a:off x="955490" y="986319"/>
            <a:ext cx="3061705" cy="5835721"/>
          </a:xfrm>
          <a:prstGeom prst="flowChartOffpageConnector">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955489" y="2948683"/>
            <a:ext cx="3061705" cy="3416320"/>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pPr algn="ctr"/>
            <a:r>
              <a:rPr lang="sl-SI" sz="2700" b="1" u="sng" dirty="0">
                <a:solidFill>
                  <a:schemeClr val="tx1">
                    <a:lumMod val="65000"/>
                    <a:lumOff val="35000"/>
                  </a:schemeClr>
                </a:solidFill>
              </a:rPr>
              <a:t>Naložba 2:</a:t>
            </a:r>
          </a:p>
          <a:p>
            <a:pPr algn="ctr"/>
            <a:r>
              <a:rPr lang="sl-SI" sz="2700" b="1" dirty="0">
                <a:solidFill>
                  <a:schemeClr val="tx1">
                    <a:lumMod val="65000"/>
                    <a:lumOff val="35000"/>
                  </a:schemeClr>
                </a:solidFill>
              </a:rPr>
              <a:t>JAVNI RAZPIS - VEČJA PREDELAVA LESA ZA HITREJŠI PREHOD V PODNEBNO NEVTRALNO DRUŽBO</a:t>
            </a:r>
            <a:endParaRPr lang="sl-SI" sz="2700" b="1" kern="1200" dirty="0">
              <a:solidFill>
                <a:schemeClr val="tx1">
                  <a:lumMod val="65000"/>
                  <a:lumOff val="35000"/>
                </a:schemeClr>
              </a:solidFill>
            </a:endParaRPr>
          </a:p>
        </p:txBody>
      </p:sp>
      <p:sp>
        <p:nvSpPr>
          <p:cNvPr id="17" name="PoljeZBesedilom 16"/>
          <p:cNvSpPr txBox="1"/>
          <p:nvPr/>
        </p:nvSpPr>
        <p:spPr>
          <a:xfrm>
            <a:off x="1150707" y="6143946"/>
            <a:ext cx="2712376" cy="707886"/>
          </a:xfrm>
          <a:prstGeom prst="rect">
            <a:avLst/>
          </a:prstGeom>
          <a:noFill/>
        </p:spPr>
        <p:txBody>
          <a:bodyPr wrap="square" rtlCol="0">
            <a:spAutoFit/>
          </a:bodyPr>
          <a:lstStyle/>
          <a:p>
            <a:r>
              <a:rPr lang="sl-SI" sz="4000" b="1" dirty="0">
                <a:solidFill>
                  <a:srgbClr val="00B050"/>
                </a:solidFill>
              </a:rPr>
              <a:t>28 mio EUR</a:t>
            </a:r>
            <a:endParaRPr lang="sl-SI" sz="4000" kern="1200" dirty="0">
              <a:solidFill>
                <a:srgbClr val="00B050"/>
              </a:solidFill>
            </a:endParaRPr>
          </a:p>
        </p:txBody>
      </p:sp>
      <p:sp>
        <p:nvSpPr>
          <p:cNvPr id="6" name="Desna puščica 5"/>
          <p:cNvSpPr/>
          <p:nvPr/>
        </p:nvSpPr>
        <p:spPr>
          <a:xfrm rot="2667932">
            <a:off x="238590" y="1955437"/>
            <a:ext cx="1591485" cy="866572"/>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1500" b="1" dirty="0">
                <a:ln>
                  <a:solidFill>
                    <a:schemeClr val="accent1">
                      <a:lumMod val="40000"/>
                      <a:lumOff val="60000"/>
                    </a:schemeClr>
                  </a:solidFill>
                </a:ln>
                <a:solidFill>
                  <a:schemeClr val="bg1"/>
                </a:solidFill>
              </a:rPr>
              <a:t>Izvajalo bo: MGRT</a:t>
            </a:r>
          </a:p>
        </p:txBody>
      </p:sp>
      <p:sp>
        <p:nvSpPr>
          <p:cNvPr id="7" name="PoljeZBesedilom 6"/>
          <p:cNvSpPr txBox="1"/>
          <p:nvPr/>
        </p:nvSpPr>
        <p:spPr>
          <a:xfrm>
            <a:off x="3656600" y="2152436"/>
            <a:ext cx="7763126" cy="4801314"/>
          </a:xfrm>
          <a:prstGeom prst="rect">
            <a:avLst/>
          </a:prstGeom>
          <a:noFill/>
        </p:spPr>
        <p:txBody>
          <a:bodyPr wrap="square" rtlCol="0">
            <a:spAutoFit/>
          </a:bodyPr>
          <a:lstStyle/>
          <a:p>
            <a:r>
              <a:rPr lang="sl-SI" b="1" dirty="0">
                <a:solidFill>
                  <a:schemeClr val="bg2">
                    <a:lumMod val="50000"/>
                  </a:schemeClr>
                </a:solidFill>
              </a:rPr>
              <a:t>Z javnim razpisom bomo krepili vlaganja v kapacitete za večjo predelavo lesa v Sloveniji </a:t>
            </a:r>
          </a:p>
          <a:p>
            <a:pPr marL="285750" indent="-285750">
              <a:buFont typeface="Arial" panose="020B0604020202020204" pitchFamily="34" charset="0"/>
              <a:buChar char="•"/>
            </a:pPr>
            <a:endParaRPr lang="sl-SI" b="1" dirty="0">
              <a:solidFill>
                <a:schemeClr val="bg2">
                  <a:lumMod val="50000"/>
                </a:schemeClr>
              </a:solidFill>
            </a:endParaRPr>
          </a:p>
          <a:p>
            <a:pPr marL="285750" indent="-285750">
              <a:buFont typeface="Arial" panose="020B0604020202020204" pitchFamily="34" charset="0"/>
              <a:buChar char="•"/>
            </a:pPr>
            <a:r>
              <a:rPr lang="sl-SI" b="1" dirty="0">
                <a:solidFill>
                  <a:schemeClr val="bg2">
                    <a:lumMod val="50000"/>
                  </a:schemeClr>
                </a:solidFill>
              </a:rPr>
              <a:t>Upravičenci:</a:t>
            </a:r>
            <a:r>
              <a:rPr lang="sl-SI" dirty="0">
                <a:solidFill>
                  <a:schemeClr val="bg2">
                    <a:lumMod val="50000"/>
                  </a:schemeClr>
                </a:solidFill>
              </a:rPr>
              <a:t> MSP, ki se ukvarjajo z industrijsko predelavo lesa</a:t>
            </a:r>
          </a:p>
          <a:p>
            <a:endParaRPr lang="sl-SI" b="1" dirty="0">
              <a:solidFill>
                <a:schemeClr val="bg2">
                  <a:lumMod val="50000"/>
                </a:schemeClr>
              </a:solidFill>
            </a:endParaRPr>
          </a:p>
          <a:p>
            <a:pPr marL="285750" indent="-285750">
              <a:buFont typeface="Arial" panose="020B0604020202020204" pitchFamily="34" charset="0"/>
              <a:buChar char="•"/>
            </a:pPr>
            <a:r>
              <a:rPr lang="sl-SI" b="1" dirty="0">
                <a:solidFill>
                  <a:schemeClr val="bg2">
                    <a:lumMod val="50000"/>
                  </a:schemeClr>
                </a:solidFill>
              </a:rPr>
              <a:t>Upravičeni stroški:</a:t>
            </a:r>
            <a:r>
              <a:rPr lang="sl-SI" dirty="0">
                <a:solidFill>
                  <a:schemeClr val="bg2">
                    <a:lumMod val="50000"/>
                  </a:schemeClr>
                </a:solidFill>
              </a:rPr>
              <a:t> </a:t>
            </a:r>
          </a:p>
          <a:p>
            <a:pPr marL="742950" lvl="1" indent="-285750">
              <a:buFont typeface="Arial" panose="020B0604020202020204" pitchFamily="34" charset="0"/>
              <a:buChar char="•"/>
            </a:pPr>
            <a:r>
              <a:rPr lang="sl-SI" dirty="0">
                <a:solidFill>
                  <a:schemeClr val="bg2">
                    <a:lumMod val="50000"/>
                  </a:schemeClr>
                </a:solidFill>
              </a:rPr>
              <a:t>stroški opredmetenih sredstev (nakup zemljišč, stroški gradnje, stroški opreme in naprav) ­	</a:t>
            </a:r>
          </a:p>
          <a:p>
            <a:pPr marL="742950" lvl="1" indent="-285750">
              <a:buFont typeface="Arial" panose="020B0604020202020204" pitchFamily="34" charset="0"/>
              <a:buChar char="•"/>
            </a:pPr>
            <a:r>
              <a:rPr lang="sl-SI" dirty="0">
                <a:solidFill>
                  <a:schemeClr val="bg2">
                    <a:lumMod val="50000"/>
                  </a:schemeClr>
                </a:solidFill>
              </a:rPr>
              <a:t>stroški neopredmetenih sredstev (patenti, licence, programska oprema…) in</a:t>
            </a:r>
          </a:p>
          <a:p>
            <a:pPr marL="742950" lvl="1" indent="-285750">
              <a:buFont typeface="Arial" panose="020B0604020202020204" pitchFamily="34" charset="0"/>
              <a:buChar char="•"/>
            </a:pPr>
            <a:r>
              <a:rPr lang="sl-SI" dirty="0">
                <a:solidFill>
                  <a:schemeClr val="bg2">
                    <a:lumMod val="50000"/>
                  </a:schemeClr>
                </a:solidFill>
              </a:rPr>
              <a:t>­stroški zunanjih izvajalcev</a:t>
            </a:r>
          </a:p>
          <a:p>
            <a:pPr marL="742950" lvl="1"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r>
              <a:rPr lang="sl-SI" b="1" dirty="0">
                <a:solidFill>
                  <a:schemeClr val="bg2">
                    <a:lumMod val="50000"/>
                  </a:schemeClr>
                </a:solidFill>
              </a:rPr>
              <a:t>Shema državnih pomoči:</a:t>
            </a:r>
            <a:r>
              <a:rPr lang="sl-SI" dirty="0">
                <a:solidFill>
                  <a:schemeClr val="bg2">
                    <a:lumMod val="50000"/>
                  </a:schemeClr>
                </a:solidFill>
              </a:rPr>
              <a:t> predvidoma regionalna shema ali MSP shema</a:t>
            </a:r>
          </a:p>
          <a:p>
            <a:pPr marL="285750" indent="-285750">
              <a:buFont typeface="Arial" panose="020B0604020202020204" pitchFamily="34" charset="0"/>
              <a:buChar char="•"/>
            </a:pPr>
            <a:endParaRPr lang="sl-SI" dirty="0">
              <a:solidFill>
                <a:schemeClr val="bg2">
                  <a:lumMod val="50000"/>
                </a:schemeClr>
              </a:solidFill>
            </a:endParaRPr>
          </a:p>
          <a:p>
            <a:pPr marL="285750" lvl="0" indent="-285750" fontAlgn="base" hangingPunct="0">
              <a:buFont typeface="Arial" panose="020B0604020202020204" pitchFamily="34" charset="0"/>
              <a:buChar char="•"/>
            </a:pPr>
            <a:endParaRPr lang="sl-SI" dirty="0">
              <a:solidFill>
                <a:schemeClr val="bg2">
                  <a:lumMod val="50000"/>
                </a:schemeClr>
              </a:solidFill>
            </a:endParaRPr>
          </a:p>
          <a:p>
            <a:endParaRPr lang="sl-SI" b="1" dirty="0"/>
          </a:p>
          <a:p>
            <a:endParaRPr lang="sl-SI" sz="1800" kern="1200" dirty="0">
              <a:solidFill>
                <a:schemeClr val="bg2">
                  <a:lumMod val="50000"/>
                </a:schemeClr>
              </a:solidFill>
              <a:latin typeface="+mn-lt"/>
              <a:ea typeface="+mn-ea"/>
              <a:cs typeface="+mn-cs"/>
            </a:endParaRPr>
          </a:p>
        </p:txBody>
      </p:sp>
      <p:sp>
        <p:nvSpPr>
          <p:cNvPr id="4" name="Desna puščica 3"/>
          <p:cNvSpPr/>
          <p:nvPr/>
        </p:nvSpPr>
        <p:spPr>
          <a:xfrm rot="2712477">
            <a:off x="1377994" y="1373016"/>
            <a:ext cx="2421391" cy="146397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OBJAVA: Q2 2022  </a:t>
            </a:r>
          </a:p>
        </p:txBody>
      </p:sp>
    </p:spTree>
    <p:extLst>
      <p:ext uri="{BB962C8B-B14F-4D97-AF65-F5344CB8AC3E}">
        <p14:creationId xmlns:p14="http://schemas.microsoft.com/office/powerpoint/2010/main" val="247786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solidFill>
                  <a:schemeClr val="bg1"/>
                </a:solidFill>
              </a:rPr>
              <a:t>PODROČJE ENERGETSKE UČINKOVITOSTI = 5 mio EUR</a:t>
            </a:r>
          </a:p>
        </p:txBody>
      </p:sp>
      <p:sp>
        <p:nvSpPr>
          <p:cNvPr id="11" name="Petkotnik 10"/>
          <p:cNvSpPr/>
          <p:nvPr/>
        </p:nvSpPr>
        <p:spPr>
          <a:xfrm rot="16200000">
            <a:off x="-547098" y="2519736"/>
            <a:ext cx="5866542" cy="2809982"/>
          </a:xfrm>
          <a:prstGeom prst="homePlate">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3" name="Pravokotnik 12"/>
          <p:cNvSpPr/>
          <p:nvPr/>
        </p:nvSpPr>
        <p:spPr>
          <a:xfrm>
            <a:off x="1799904" y="1602769"/>
            <a:ext cx="1172538" cy="733000"/>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2000" b="1" dirty="0">
                <a:solidFill>
                  <a:srgbClr val="7030A0"/>
                </a:solidFill>
              </a:rPr>
              <a:t>KAJ ŽELIMO?</a:t>
            </a:r>
          </a:p>
        </p:txBody>
      </p:sp>
      <p:sp>
        <p:nvSpPr>
          <p:cNvPr id="14" name="Desna puščica s črticami 13"/>
          <p:cNvSpPr/>
          <p:nvPr/>
        </p:nvSpPr>
        <p:spPr>
          <a:xfrm>
            <a:off x="636999" y="2414427"/>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17" name="PoljeZBesedilom 16"/>
          <p:cNvSpPr txBox="1"/>
          <p:nvPr/>
        </p:nvSpPr>
        <p:spPr>
          <a:xfrm>
            <a:off x="1556532" y="2335769"/>
            <a:ext cx="9957373" cy="5663089"/>
          </a:xfrm>
          <a:prstGeom prst="rect">
            <a:avLst/>
          </a:prstGeom>
          <a:noFill/>
        </p:spPr>
        <p:txBody>
          <a:bodyPr wrap="square" rtlCol="0">
            <a:spAutoFit/>
          </a:bodyPr>
          <a:lstStyle/>
          <a:p>
            <a:pPr marL="285750" indent="-285750">
              <a:buFont typeface="Arial" panose="020B0604020202020204" pitchFamily="34" charset="0"/>
              <a:buChar char="•"/>
            </a:pPr>
            <a:r>
              <a:rPr lang="sl-SI" sz="1700" dirty="0">
                <a:solidFill>
                  <a:schemeClr val="bg2">
                    <a:lumMod val="50000"/>
                  </a:schemeClr>
                </a:solidFill>
              </a:rPr>
              <a:t>Povečanje deleža električne energije iz OVE – tudi lažje umeščanje, priključitev in obratovanje naprav za proizvodnjo električne energije v prostor (Vlada RS je leta 2020 sprejela celoviti nacionalni energetski in podnebni načrt Republike Slovenije (NEPN), katerega glavni cilj je doseči vsaj 27-odstotni delež OVE v končni rabi energije do leta 2030, od tega npr. vsaj 30-odstotni delež OVE v industriji),</a:t>
            </a:r>
          </a:p>
          <a:p>
            <a:pPr marL="285750" indent="-285750">
              <a:buFont typeface="Arial" panose="020B0604020202020204" pitchFamily="34" charset="0"/>
              <a:buChar char="•"/>
            </a:pPr>
            <a:r>
              <a:rPr lang="sl-SI" sz="1700" dirty="0">
                <a:solidFill>
                  <a:schemeClr val="bg2">
                    <a:lumMod val="50000"/>
                  </a:schemeClr>
                </a:solidFill>
              </a:rPr>
              <a:t>Zmanjšanje izgub na električnem omrežju </a:t>
            </a:r>
          </a:p>
          <a:p>
            <a:pPr marL="285750" indent="-285750">
              <a:buFont typeface="Arial" panose="020B0604020202020204" pitchFamily="34" charset="0"/>
              <a:buChar char="•"/>
            </a:pPr>
            <a:r>
              <a:rPr lang="sl-SI" sz="1700" dirty="0">
                <a:solidFill>
                  <a:schemeClr val="bg2">
                    <a:lumMod val="50000"/>
                  </a:schemeClr>
                </a:solidFill>
              </a:rPr>
              <a:t>Povečati delež OVE v sistemih daljinskega ogrevanja in hlajenja skladno z NEPN. Hkrati je treba odpraviti obstoječe ovire pri uvajanju OVE s ciljem revidirati svoj prispevek OVE 2030 v posodobitvi NEPN (2023/2024)</a:t>
            </a:r>
          </a:p>
          <a:p>
            <a:pPr marL="285750" indent="-285750">
              <a:buFont typeface="Arial" panose="020B0604020202020204" pitchFamily="34" charset="0"/>
              <a:buChar char="•"/>
            </a:pPr>
            <a:r>
              <a:rPr lang="sl-SI" sz="1700" dirty="0">
                <a:solidFill>
                  <a:schemeClr val="bg2">
                    <a:lumMod val="50000"/>
                  </a:schemeClr>
                </a:solidFill>
              </a:rPr>
              <a:t>Nižja uporaba fosilnih goriv v stavbah – večja uporaba in izkoristek daljinskih sistemov za ogrevanje  - vsak ponudnik toplotne energije viške ponudi v odkup sistemu daljinskega ogrevanja</a:t>
            </a:r>
          </a:p>
          <a:p>
            <a:pPr marL="285750" indent="-285750">
              <a:buFont typeface="Arial" panose="020B0604020202020204" pitchFamily="34" charset="0"/>
              <a:buChar char="•"/>
            </a:pPr>
            <a:r>
              <a:rPr lang="sl-SI" sz="1700" dirty="0">
                <a:solidFill>
                  <a:schemeClr val="bg2">
                    <a:lumMod val="50000"/>
                  </a:schemeClr>
                </a:solidFill>
              </a:rPr>
              <a:t>Bolj zmogljivo distribucijsko omrežje za električno energijo (pospešeno priključevanje toplotnih črpalk, pospeševanje e-mobilnosti, pospešena integracija oz. priklop naprav za proizvodnjo energije iz OVE). Omrežje se bo v ta namen nadgradilo z novimi transformatorskimi postajami in novim nizkonapetostnim omrežjem. V okviru NOO bo okrepljeno nizkonapetostno distribucijsko omrežje, z namenom večje integracije OVE na ozemlju Slovenije (IPE pa visokonapetostno povezovanje med državami članicami EU)</a:t>
            </a:r>
          </a:p>
          <a:p>
            <a:pPr marL="285750" indent="-285750">
              <a:buFont typeface="Arial" panose="020B0604020202020204" pitchFamily="34" charset="0"/>
              <a:buChar char="•"/>
            </a:pPr>
            <a:r>
              <a:rPr lang="sl-SI" sz="1700" dirty="0">
                <a:solidFill>
                  <a:schemeClr val="bg2">
                    <a:lumMod val="50000"/>
                  </a:schemeClr>
                </a:solidFill>
              </a:rPr>
              <a:t> Pospešitev izvedbe zrelih investicij (gradnja hidro- in geotermalnih elektrarn, v kolikor ne bo izvedljivih projektov pa sončne elektrarne na javnih stavbah)</a:t>
            </a:r>
          </a:p>
          <a:p>
            <a:pPr marL="285750" indent="-285750">
              <a:buFont typeface="Arial" panose="020B0604020202020204" pitchFamily="34" charset="0"/>
              <a:buChar char="•"/>
            </a:pPr>
            <a:endParaRPr lang="sl-SI" dirty="0">
              <a:solidFill>
                <a:schemeClr val="bg2">
                  <a:lumMod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a:p>
            <a:pPr marL="285750" indent="-285750">
              <a:buFont typeface="Arial" panose="020B0604020202020204" pitchFamily="34" charset="0"/>
              <a:buChar char="•"/>
            </a:pPr>
            <a:endParaRPr lang="sl-SI" b="1" dirty="0">
              <a:solidFill>
                <a:schemeClr val="tx1">
                  <a:lumMod val="50000"/>
                  <a:lumOff val="50000"/>
                </a:schemeClr>
              </a:solidFill>
            </a:endParaRPr>
          </a:p>
        </p:txBody>
      </p:sp>
    </p:spTree>
    <p:extLst>
      <p:ext uri="{BB962C8B-B14F-4D97-AF65-F5344CB8AC3E}">
        <p14:creationId xmlns:p14="http://schemas.microsoft.com/office/powerpoint/2010/main" val="34503326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3" y="0"/>
            <a:ext cx="12022476" cy="1232899"/>
          </a:xfrm>
          <a:prstGeom prst="stripedRightArrow">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ENERGETSKE UČINKOVITOSTI V GOSPODARSTVU</a:t>
            </a:r>
          </a:p>
        </p:txBody>
      </p:sp>
      <p:sp>
        <p:nvSpPr>
          <p:cNvPr id="11" name="Petkotnik 10"/>
          <p:cNvSpPr/>
          <p:nvPr/>
        </p:nvSpPr>
        <p:spPr>
          <a:xfrm rot="16200000">
            <a:off x="-459671" y="2607165"/>
            <a:ext cx="5691688" cy="2809982"/>
          </a:xfrm>
          <a:prstGeom prst="homePlate">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4" name="Desna puščica s črticami 13"/>
          <p:cNvSpPr/>
          <p:nvPr/>
        </p:nvSpPr>
        <p:spPr>
          <a:xfrm>
            <a:off x="642991" y="2496619"/>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4" name="PoljeZBesedilom 3"/>
          <p:cNvSpPr txBox="1"/>
          <p:nvPr/>
        </p:nvSpPr>
        <p:spPr>
          <a:xfrm>
            <a:off x="806521" y="1166312"/>
            <a:ext cx="2766054" cy="553998"/>
          </a:xfrm>
          <a:prstGeom prst="rect">
            <a:avLst/>
          </a:prstGeom>
          <a:noFill/>
        </p:spPr>
        <p:txBody>
          <a:bodyPr wrap="square" rtlCol="0">
            <a:spAutoFit/>
          </a:bodyPr>
          <a:lstStyle/>
          <a:p>
            <a:r>
              <a:rPr lang="sl-SI" sz="3000" b="1" dirty="0">
                <a:solidFill>
                  <a:srgbClr val="7030A0"/>
                </a:solidFill>
              </a:rPr>
              <a:t>Reforma:</a:t>
            </a:r>
            <a:endParaRPr lang="sl-SI" sz="3000" b="1" kern="1200" dirty="0">
              <a:solidFill>
                <a:srgbClr val="7030A0"/>
              </a:solidFill>
            </a:endParaRPr>
          </a:p>
        </p:txBody>
      </p:sp>
      <p:sp>
        <p:nvSpPr>
          <p:cNvPr id="6" name="PoljeZBesedilom 5"/>
          <p:cNvSpPr txBox="1"/>
          <p:nvPr/>
        </p:nvSpPr>
        <p:spPr>
          <a:xfrm>
            <a:off x="2419565" y="1166313"/>
            <a:ext cx="9030984" cy="538610"/>
          </a:xfrm>
          <a:prstGeom prst="rect">
            <a:avLst/>
          </a:prstGeom>
          <a:noFill/>
        </p:spPr>
        <p:txBody>
          <a:bodyPr wrap="square" rtlCol="0">
            <a:spAutoFit/>
          </a:bodyPr>
          <a:lstStyle/>
          <a:p>
            <a:r>
              <a:rPr lang="pl-PL" sz="2900" b="1" dirty="0">
                <a:solidFill>
                  <a:srgbClr val="7030A0"/>
                </a:solidFill>
              </a:rPr>
              <a:t>Produktivnejše gospodarstvo za digitalni in zeleni prehod </a:t>
            </a:r>
            <a:endParaRPr lang="sl-SI" sz="2900" b="1" kern="1200" dirty="0">
              <a:solidFill>
                <a:srgbClr val="7030A0"/>
              </a:solidFill>
            </a:endParaRPr>
          </a:p>
        </p:txBody>
      </p:sp>
      <p:sp>
        <p:nvSpPr>
          <p:cNvPr id="7" name="PoljeZBesedilom 6"/>
          <p:cNvSpPr txBox="1"/>
          <p:nvPr/>
        </p:nvSpPr>
        <p:spPr>
          <a:xfrm>
            <a:off x="981181" y="1962364"/>
            <a:ext cx="10104635" cy="4632037"/>
          </a:xfrm>
          <a:prstGeom prst="rect">
            <a:avLst/>
          </a:prstGeom>
          <a:noFill/>
        </p:spPr>
        <p:txBody>
          <a:bodyPr wrap="square" rtlCol="0">
            <a:spAutoFit/>
          </a:bodyPr>
          <a:lstStyle/>
          <a:p>
            <a:pPr marL="285750" indent="-285750">
              <a:buFont typeface="Arial" panose="020B0604020202020204" pitchFamily="34" charset="0"/>
              <a:buChar char="•"/>
            </a:pPr>
            <a:r>
              <a:rPr lang="sl-SI" dirty="0">
                <a:solidFill>
                  <a:schemeClr val="bg2">
                    <a:lumMod val="50000"/>
                  </a:schemeClr>
                </a:solidFill>
              </a:rPr>
              <a:t>Krepitev energetskega upravljanja (</a:t>
            </a:r>
            <a:r>
              <a:rPr lang="sl-SI" dirty="0" err="1">
                <a:solidFill>
                  <a:schemeClr val="bg2">
                    <a:lumMod val="50000"/>
                  </a:schemeClr>
                </a:solidFill>
              </a:rPr>
              <a:t>governance</a:t>
            </a:r>
            <a:r>
              <a:rPr lang="sl-SI" dirty="0">
                <a:solidFill>
                  <a:schemeClr val="bg2">
                    <a:lumMod val="50000"/>
                  </a:schemeClr>
                </a:solidFill>
              </a:rPr>
              <a:t>)</a:t>
            </a:r>
          </a:p>
          <a:p>
            <a:pPr marL="285750" indent="-285750">
              <a:buFont typeface="Arial" panose="020B0604020202020204" pitchFamily="34" charset="0"/>
              <a:buChar char="•"/>
            </a:pPr>
            <a:r>
              <a:rPr lang="sl-SI" dirty="0">
                <a:solidFill>
                  <a:schemeClr val="bg2">
                    <a:lumMod val="50000"/>
                  </a:schemeClr>
                </a:solidFill>
              </a:rPr>
              <a:t>Povečanje potenciala energetske učinkovitosti v industriji, še posebej na področju investicij in v gradbenem sektorju</a:t>
            </a:r>
          </a:p>
          <a:p>
            <a:pPr marL="285750" indent="-285750">
              <a:buFont typeface="Arial" panose="020B0604020202020204" pitchFamily="34" charset="0"/>
              <a:buChar char="•"/>
            </a:pPr>
            <a:r>
              <a:rPr lang="sl-SI" dirty="0">
                <a:solidFill>
                  <a:schemeClr val="bg2">
                    <a:lumMod val="50000"/>
                  </a:schemeClr>
                </a:solidFill>
              </a:rPr>
              <a:t>Povečanje ozaveščanja o energetski učinkovitosti tudi širjenjem spremljanja kazalnikov in ciljev doseganja energetske učinkovitosti tudi na podjetja, še zlasti MSP</a:t>
            </a:r>
          </a:p>
          <a:p>
            <a:pPr marL="285750" indent="-285750">
              <a:buFont typeface="Arial" panose="020B0604020202020204" pitchFamily="34" charset="0"/>
              <a:buChar char="•"/>
            </a:pPr>
            <a:r>
              <a:rPr lang="sl-SI" dirty="0">
                <a:solidFill>
                  <a:schemeClr val="bg2">
                    <a:lumMod val="50000"/>
                  </a:schemeClr>
                </a:solidFill>
              </a:rPr>
              <a:t>Pilotna izvedba tehnološke rešitve oziroma orodja za register ETS za podjetja, vključena v sistem ETS</a:t>
            </a:r>
          </a:p>
          <a:p>
            <a:pPr marL="285750" indent="-285750">
              <a:buFont typeface="Arial" panose="020B0604020202020204" pitchFamily="34" charset="0"/>
              <a:buChar char="•"/>
            </a:pPr>
            <a:endParaRPr lang="sl-SI" sz="1700" dirty="0">
              <a:solidFill>
                <a:schemeClr val="bg2">
                  <a:lumMod val="50000"/>
                </a:schemeClr>
              </a:solidFill>
            </a:endParaRPr>
          </a:p>
          <a:p>
            <a:r>
              <a:rPr lang="sl-SI" sz="1700">
                <a:solidFill>
                  <a:schemeClr val="bg2">
                    <a:lumMod val="50000"/>
                  </a:schemeClr>
                </a:solidFill>
              </a:rPr>
              <a:t>Na tem področju ni </a:t>
            </a:r>
            <a:r>
              <a:rPr lang="sl-SI" sz="1700" dirty="0">
                <a:solidFill>
                  <a:schemeClr val="bg2">
                    <a:lumMod val="50000"/>
                  </a:schemeClr>
                </a:solidFill>
              </a:rPr>
              <a:t>direktnih spodbud </a:t>
            </a:r>
            <a:r>
              <a:rPr lang="sl-SI" sz="1700">
                <a:solidFill>
                  <a:schemeClr val="bg2">
                    <a:lumMod val="50000"/>
                  </a:schemeClr>
                </a:solidFill>
              </a:rPr>
              <a:t>za podjetja, vendar pa z reformo pripravljamo nekatere sistemske rešitve, temelječe na naprednih tehnologijah, s katerimi bomo pripravili temelj za večjo energetsko učinkovitost pri ciljnih skupinah.  Neposredne spodbude za podjetja, kjer bomo naslavljali energetsko učinkovitost, pa so sestavni del:</a:t>
            </a:r>
          </a:p>
          <a:p>
            <a:pPr marL="285750" indent="-285750">
              <a:buFontTx/>
              <a:buChar char="-"/>
            </a:pPr>
            <a:r>
              <a:rPr lang="sl-SI" sz="1700">
                <a:solidFill>
                  <a:schemeClr val="bg2">
                    <a:lumMod val="50000"/>
                  </a:schemeClr>
                </a:solidFill>
              </a:rPr>
              <a:t>naložb v okviru Načrta za okrevanje in odpornost (investicije za višjo produktivnost, RRI, turizem, itd.)</a:t>
            </a:r>
          </a:p>
          <a:p>
            <a:pPr marL="285750" indent="-285750">
              <a:buFontTx/>
              <a:buChar char="-"/>
            </a:pPr>
            <a:r>
              <a:rPr lang="sl-SI" sz="1700">
                <a:solidFill>
                  <a:schemeClr val="bg2">
                    <a:lumMod val="50000"/>
                  </a:schemeClr>
                </a:solidFill>
              </a:rPr>
              <a:t>kohezijske politike 2021-2027</a:t>
            </a:r>
          </a:p>
          <a:p>
            <a:pPr marL="285750" indent="-285750">
              <a:buFontTx/>
              <a:buChar char="-"/>
            </a:pPr>
            <a:r>
              <a:rPr lang="sl-SI" sz="1700">
                <a:solidFill>
                  <a:schemeClr val="bg2">
                    <a:lumMod val="50000"/>
                  </a:schemeClr>
                </a:solidFill>
              </a:rPr>
              <a:t>nacionalnih virov itd.</a:t>
            </a:r>
            <a:endParaRPr lang="sl-SI" sz="1700" dirty="0">
              <a:solidFill>
                <a:schemeClr val="bg2">
                  <a:lumMod val="50000"/>
                </a:schemeClr>
              </a:solidFill>
            </a:endParaRPr>
          </a:p>
          <a:p>
            <a:endParaRPr lang="sl-SI" sz="1700" dirty="0">
              <a:solidFill>
                <a:schemeClr val="bg2">
                  <a:lumMod val="50000"/>
                </a:schemeClr>
              </a:solidFill>
            </a:endParaRPr>
          </a:p>
          <a:p>
            <a:pPr marL="285750" lvl="0" indent="-285750">
              <a:buFont typeface="Arial" panose="020B0604020202020204" pitchFamily="34" charset="0"/>
              <a:buChar char="•"/>
            </a:pPr>
            <a:endParaRPr lang="sl-SI" sz="1700" dirty="0">
              <a:solidFill>
                <a:schemeClr val="bg2">
                  <a:lumMod val="50000"/>
                </a:schemeClr>
              </a:solidFill>
              <a:effectLst/>
            </a:endParaRPr>
          </a:p>
          <a:p>
            <a:endParaRPr lang="sl-SI" sz="1700" kern="1200" dirty="0">
              <a:solidFill>
                <a:schemeClr val="bg2">
                  <a:lumMod val="50000"/>
                </a:schemeClr>
              </a:solidFill>
            </a:endParaRPr>
          </a:p>
          <a:p>
            <a:endParaRPr lang="sl-SI" sz="1700" kern="1200" dirty="0">
              <a:solidFill>
                <a:schemeClr val="bg2">
                  <a:lumMod val="50000"/>
                </a:schemeClr>
              </a:solidFill>
            </a:endParaRPr>
          </a:p>
        </p:txBody>
      </p:sp>
    </p:spTree>
    <p:extLst>
      <p:ext uri="{BB962C8B-B14F-4D97-AF65-F5344CB8AC3E}">
        <p14:creationId xmlns:p14="http://schemas.microsoft.com/office/powerpoint/2010/main" val="304746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DIGITALNE TRANSFORMACIJE = 56,6 mio EUR</a:t>
            </a:r>
          </a:p>
        </p:txBody>
      </p:sp>
      <p:sp>
        <p:nvSpPr>
          <p:cNvPr id="11" name="Petkotnik 10"/>
          <p:cNvSpPr/>
          <p:nvPr/>
        </p:nvSpPr>
        <p:spPr>
          <a:xfrm rot="16200000">
            <a:off x="-557373" y="2509463"/>
            <a:ext cx="5887092" cy="2809982"/>
          </a:xfrm>
          <a:prstGeom prst="homePlat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dirty="0"/>
          </a:p>
        </p:txBody>
      </p:sp>
      <p:sp>
        <p:nvSpPr>
          <p:cNvPr id="14" name="Desna puščica s črticami 13"/>
          <p:cNvSpPr/>
          <p:nvPr/>
        </p:nvSpPr>
        <p:spPr>
          <a:xfrm>
            <a:off x="642991" y="2496619"/>
            <a:ext cx="10906018" cy="3857946"/>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4" name="PoljeZBesedilom 3"/>
          <p:cNvSpPr txBox="1"/>
          <p:nvPr/>
        </p:nvSpPr>
        <p:spPr>
          <a:xfrm>
            <a:off x="834511" y="1128225"/>
            <a:ext cx="2738063" cy="553998"/>
          </a:xfrm>
          <a:prstGeom prst="rect">
            <a:avLst/>
          </a:prstGeom>
          <a:noFill/>
        </p:spPr>
        <p:txBody>
          <a:bodyPr wrap="square" rtlCol="0">
            <a:spAutoFit/>
          </a:bodyPr>
          <a:lstStyle/>
          <a:p>
            <a:r>
              <a:rPr lang="sl-SI" sz="3000" b="1" dirty="0">
                <a:solidFill>
                  <a:schemeClr val="accent4"/>
                </a:solidFill>
              </a:rPr>
              <a:t>Reforma:</a:t>
            </a:r>
            <a:endParaRPr lang="sl-SI" sz="3000" b="1" kern="1200" dirty="0">
              <a:solidFill>
                <a:schemeClr val="accent4"/>
              </a:solidFill>
            </a:endParaRPr>
          </a:p>
        </p:txBody>
      </p:sp>
      <p:sp>
        <p:nvSpPr>
          <p:cNvPr id="6" name="PoljeZBesedilom 5"/>
          <p:cNvSpPr txBox="1"/>
          <p:nvPr/>
        </p:nvSpPr>
        <p:spPr>
          <a:xfrm>
            <a:off x="2426677" y="1166313"/>
            <a:ext cx="8749157" cy="538609"/>
          </a:xfrm>
          <a:prstGeom prst="rect">
            <a:avLst/>
          </a:prstGeom>
          <a:noFill/>
        </p:spPr>
        <p:txBody>
          <a:bodyPr wrap="square" rtlCol="0">
            <a:spAutoFit/>
          </a:bodyPr>
          <a:lstStyle/>
          <a:p>
            <a:r>
              <a:rPr lang="sl-SI" sz="2900" b="1" dirty="0">
                <a:solidFill>
                  <a:schemeClr val="accent4"/>
                </a:solidFill>
              </a:rPr>
              <a:t>Priprava Strategije digitalne transformacije podjetij </a:t>
            </a:r>
            <a:endParaRPr lang="sl-SI" sz="2900" b="1" kern="1200" dirty="0">
              <a:solidFill>
                <a:schemeClr val="accent4"/>
              </a:solidFill>
            </a:endParaRPr>
          </a:p>
        </p:txBody>
      </p:sp>
      <p:sp>
        <p:nvSpPr>
          <p:cNvPr id="7" name="PoljeZBesedilom 6"/>
          <p:cNvSpPr txBox="1"/>
          <p:nvPr/>
        </p:nvSpPr>
        <p:spPr>
          <a:xfrm>
            <a:off x="981181" y="1900327"/>
            <a:ext cx="9154591" cy="5355312"/>
          </a:xfrm>
          <a:prstGeom prst="rect">
            <a:avLst/>
          </a:prstGeom>
          <a:noFill/>
        </p:spPr>
        <p:txBody>
          <a:bodyPr wrap="square" rtlCol="0">
            <a:spAutoFit/>
          </a:bodyPr>
          <a:lstStyle/>
          <a:p>
            <a:r>
              <a:rPr lang="sl-SI" b="1" dirty="0">
                <a:solidFill>
                  <a:schemeClr val="bg2">
                    <a:lumMod val="50000"/>
                  </a:schemeClr>
                </a:solidFill>
              </a:rPr>
              <a:t>S Strategijo bomo naslovili (izpostavljamo le nekaj najpomembnejših)</a:t>
            </a:r>
            <a:r>
              <a:rPr lang="sl-SI" sz="1800" b="1" kern="1200" dirty="0">
                <a:solidFill>
                  <a:schemeClr val="bg2">
                    <a:lumMod val="50000"/>
                  </a:schemeClr>
                </a:solidFill>
              </a:rPr>
              <a:t>:</a:t>
            </a:r>
          </a:p>
          <a:p>
            <a:endParaRPr lang="sl-SI" sz="1800" b="1" kern="1200" dirty="0">
              <a:solidFill>
                <a:schemeClr val="bg2">
                  <a:lumMod val="50000"/>
                </a:schemeClr>
              </a:solidFill>
            </a:endParaRPr>
          </a:p>
          <a:p>
            <a:pPr marL="285750" indent="-285750">
              <a:buFont typeface="Arial" panose="020B0604020202020204" pitchFamily="34" charset="0"/>
              <a:buChar char="•"/>
            </a:pPr>
            <a:r>
              <a:rPr lang="sl-SI" dirty="0">
                <a:solidFill>
                  <a:schemeClr val="bg2">
                    <a:lumMod val="50000"/>
                  </a:schemeClr>
                </a:solidFill>
              </a:rPr>
              <a:t>Širšo integracijo naprednih tehnologij v podjetjih, izzive dinamike uvajanja naprednih tehnologij</a:t>
            </a:r>
          </a:p>
          <a:p>
            <a:pPr marL="285750" indent="-285750">
              <a:buFont typeface="Arial" panose="020B0604020202020204" pitchFamily="34" charset="0"/>
              <a:buChar char="•"/>
            </a:pPr>
            <a:r>
              <a:rPr lang="sl-SI" dirty="0">
                <a:solidFill>
                  <a:schemeClr val="bg2">
                    <a:lumMod val="50000"/>
                  </a:schemeClr>
                </a:solidFill>
              </a:rPr>
              <a:t>Izvedbo celovite digitalne transformacije (povezanost funkcij)</a:t>
            </a:r>
          </a:p>
          <a:p>
            <a:pPr marL="285750" indent="-285750">
              <a:buFont typeface="Arial" panose="020B0604020202020204" pitchFamily="34" charset="0"/>
              <a:buChar char="•"/>
            </a:pPr>
            <a:r>
              <a:rPr lang="sl-SI" dirty="0">
                <a:solidFill>
                  <a:schemeClr val="bg2">
                    <a:lumMod val="50000"/>
                  </a:schemeClr>
                </a:solidFill>
              </a:rPr>
              <a:t>Izboljšanje digitalnih znanj in veščin za čim hitrejšo implementacijo in uporabo naprednih tehnologij v poslovne procese </a:t>
            </a:r>
          </a:p>
          <a:p>
            <a:pPr marL="285750" indent="-285750">
              <a:buFont typeface="Arial" panose="020B0604020202020204" pitchFamily="34" charset="0"/>
              <a:buChar char="•"/>
            </a:pPr>
            <a:r>
              <a:rPr lang="sl-SI" dirty="0">
                <a:solidFill>
                  <a:schemeClr val="bg2">
                    <a:lumMod val="50000"/>
                  </a:schemeClr>
                </a:solidFill>
              </a:rPr>
              <a:t>Večjo participacijo vodstva in zaposlenih v procesu inoviranja in transformacije</a:t>
            </a:r>
          </a:p>
          <a:p>
            <a:pPr marL="285750" indent="-285750">
              <a:buFont typeface="Arial" panose="020B0604020202020204" pitchFamily="34" charset="0"/>
              <a:buChar char="•"/>
            </a:pPr>
            <a:r>
              <a:rPr lang="sl-SI" dirty="0">
                <a:solidFill>
                  <a:schemeClr val="bg2">
                    <a:lumMod val="50000"/>
                  </a:schemeClr>
                </a:solidFill>
              </a:rPr>
              <a:t>Krepitev podpornih okolij, implementacijo naprednih tehnologij v demo/pilotnih, testnih in eksperimentalnih rešitvah ter v razvoju tehnologij s hitrejšim potencialom za vstop na trg</a:t>
            </a:r>
          </a:p>
          <a:p>
            <a:pPr marL="285750" indent="-285750">
              <a:buFont typeface="Arial" panose="020B0604020202020204" pitchFamily="34" charset="0"/>
              <a:buChar char="•"/>
            </a:pPr>
            <a:r>
              <a:rPr lang="sl-SI" dirty="0">
                <a:solidFill>
                  <a:schemeClr val="bg2">
                    <a:lumMod val="50000"/>
                  </a:schemeClr>
                </a:solidFill>
              </a:rPr>
              <a:t>Boljšo fleksibilnost in prilagajanje novim regulatornim zahtevam (varstvo potrošnikov, finančno poslovanje z uporabo digitalnih oblik vrednosti)</a:t>
            </a:r>
          </a:p>
          <a:p>
            <a:pPr marL="285750" indent="-285750">
              <a:buFont typeface="Arial" panose="020B0604020202020204" pitchFamily="34" charset="0"/>
              <a:buChar char="•"/>
            </a:pPr>
            <a:r>
              <a:rPr lang="sl-SI" dirty="0">
                <a:solidFill>
                  <a:schemeClr val="bg2">
                    <a:lumMod val="50000"/>
                  </a:schemeClr>
                </a:solidFill>
              </a:rPr>
              <a:t>Priprava Smernic za inovativno javno naročanje z opredelitvijo meril in postopkov za integracijo inovativnih konceptov v postopke javnega naročanja naprednih tehnoloških rešitev  </a:t>
            </a:r>
          </a:p>
          <a:p>
            <a:pPr marL="285750" indent="-285750">
              <a:buFont typeface="Arial" panose="020B0604020202020204" pitchFamily="34" charset="0"/>
              <a:buChar char="•"/>
            </a:pPr>
            <a:r>
              <a:rPr lang="sl-SI" dirty="0">
                <a:solidFill>
                  <a:schemeClr val="bg2">
                    <a:lumMod val="50000"/>
                  </a:schemeClr>
                </a:solidFill>
              </a:rPr>
              <a:t>Nižje administrativno breme, implementacija načela „</a:t>
            </a:r>
            <a:r>
              <a:rPr lang="sl-SI" dirty="0" err="1">
                <a:solidFill>
                  <a:schemeClr val="bg2">
                    <a:lumMod val="50000"/>
                  </a:schemeClr>
                </a:solidFill>
              </a:rPr>
              <a:t>once</a:t>
            </a:r>
            <a:r>
              <a:rPr lang="sl-SI" dirty="0">
                <a:solidFill>
                  <a:schemeClr val="bg2">
                    <a:lumMod val="50000"/>
                  </a:schemeClr>
                </a:solidFill>
              </a:rPr>
              <a:t> </a:t>
            </a:r>
            <a:r>
              <a:rPr lang="sl-SI" dirty="0" err="1">
                <a:solidFill>
                  <a:schemeClr val="bg2">
                    <a:lumMod val="50000"/>
                  </a:schemeClr>
                </a:solidFill>
              </a:rPr>
              <a:t>only</a:t>
            </a:r>
            <a:r>
              <a:rPr lang="sl-SI" dirty="0">
                <a:solidFill>
                  <a:schemeClr val="bg2">
                    <a:lumMod val="50000"/>
                  </a:schemeClr>
                </a:solidFill>
              </a:rPr>
              <a:t>“, enotna digitalna identiteta podjetij</a:t>
            </a:r>
          </a:p>
          <a:p>
            <a:pPr marL="285750" lvl="0" indent="-285750">
              <a:buFont typeface="Arial" panose="020B0604020202020204" pitchFamily="34" charset="0"/>
              <a:buChar char="•"/>
            </a:pPr>
            <a:endParaRPr lang="sl-SI" dirty="0">
              <a:solidFill>
                <a:schemeClr val="bg2">
                  <a:lumMod val="50000"/>
                </a:schemeClr>
              </a:solidFill>
              <a:effectLst/>
            </a:endParaRPr>
          </a:p>
          <a:p>
            <a:endParaRPr lang="sl-SI" sz="1800" kern="1200" dirty="0">
              <a:solidFill>
                <a:schemeClr val="bg2">
                  <a:lumMod val="50000"/>
                </a:schemeClr>
              </a:solidFill>
              <a:latin typeface="+mn-lt"/>
              <a:ea typeface="+mn-ea"/>
              <a:cs typeface="+mn-cs"/>
            </a:endParaRPr>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3110086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678094" y="590764"/>
            <a:ext cx="10864922" cy="5763801"/>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DIGITALNE TRANSFORMACIJE = 56,6 mio EUR</a:t>
            </a:r>
          </a:p>
        </p:txBody>
      </p:sp>
      <p:sp>
        <p:nvSpPr>
          <p:cNvPr id="14" name="Desna puščica s črticami 13"/>
          <p:cNvSpPr/>
          <p:nvPr/>
        </p:nvSpPr>
        <p:spPr>
          <a:xfrm>
            <a:off x="565934" y="590764"/>
            <a:ext cx="10906018" cy="1571948"/>
          </a:xfrm>
          <a:prstGeom prst="stripedRightArrow">
            <a:avLst>
              <a:gd name="adj1" fmla="val 50000"/>
              <a:gd name="adj2" fmla="val 4709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a:buFont typeface="Arial" panose="020B0604020202020204" pitchFamily="34" charset="0"/>
              <a:buChar char="•"/>
            </a:pPr>
            <a:endParaRPr lang="sl-SI" b="1" dirty="0">
              <a:solidFill>
                <a:schemeClr val="tx1"/>
              </a:solidFill>
            </a:endParaRPr>
          </a:p>
          <a:p>
            <a:pPr marL="285750" indent="-285750">
              <a:buFont typeface="Arial" panose="020B0604020202020204" pitchFamily="34" charset="0"/>
              <a:buChar char="•"/>
            </a:pPr>
            <a:endParaRPr lang="sl-SI" b="1" dirty="0">
              <a:solidFill>
                <a:schemeClr val="tx1"/>
              </a:solidFill>
            </a:endParaRPr>
          </a:p>
          <a:p>
            <a:pPr marL="285750" lvl="0" indent="-285750">
              <a:buFont typeface="Arial" panose="020B0604020202020204" pitchFamily="34" charset="0"/>
              <a:buChar char="•"/>
            </a:pPr>
            <a:endParaRPr lang="sl-SI" dirty="0">
              <a:solidFill>
                <a:schemeClr val="tx1"/>
              </a:solidFill>
            </a:endParaRPr>
          </a:p>
          <a:p>
            <a:pPr marL="285750" indent="-285750">
              <a:buFont typeface="Arial" panose="020B0604020202020204" pitchFamily="34" charset="0"/>
              <a:buChar char="•"/>
            </a:pPr>
            <a:endParaRPr lang="sl-SI" dirty="0">
              <a:solidFill>
                <a:schemeClr val="tx1"/>
              </a:solidFill>
            </a:endParaRPr>
          </a:p>
        </p:txBody>
      </p:sp>
      <p:sp>
        <p:nvSpPr>
          <p:cNvPr id="8" name="PoljeZBesedilom 7"/>
          <p:cNvSpPr txBox="1"/>
          <p:nvPr/>
        </p:nvSpPr>
        <p:spPr>
          <a:xfrm>
            <a:off x="4813442" y="1001730"/>
            <a:ext cx="2666143" cy="707886"/>
          </a:xfrm>
          <a:prstGeom prst="rect">
            <a:avLst/>
          </a:prstGeom>
          <a:noFill/>
        </p:spPr>
        <p:txBody>
          <a:bodyPr wrap="square" rtlCol="0">
            <a:spAutoFit/>
          </a:bodyPr>
          <a:lstStyle/>
          <a:p>
            <a:r>
              <a:rPr lang="sl-SI" sz="4000" b="1" dirty="0">
                <a:solidFill>
                  <a:schemeClr val="accent4"/>
                </a:solidFill>
              </a:rPr>
              <a:t>Tri naložbe:</a:t>
            </a:r>
            <a:endParaRPr lang="sl-SI" sz="4000" b="1" kern="1200" dirty="0">
              <a:solidFill>
                <a:schemeClr val="accent4"/>
              </a:solidFill>
            </a:endParaRPr>
          </a:p>
        </p:txBody>
      </p:sp>
      <p:sp>
        <p:nvSpPr>
          <p:cNvPr id="9" name="Diagram poteka: povezovalnik zunanje strani 8"/>
          <p:cNvSpPr/>
          <p:nvPr/>
        </p:nvSpPr>
        <p:spPr>
          <a:xfrm rot="10800000">
            <a:off x="955495" y="1794169"/>
            <a:ext cx="3030877" cy="5063831"/>
          </a:xfrm>
          <a:prstGeom prst="flowChartOffpageConnector">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2" name="Diagram poteka: povezovalnik zunanje strani 11"/>
          <p:cNvSpPr/>
          <p:nvPr/>
        </p:nvSpPr>
        <p:spPr>
          <a:xfrm rot="10800000">
            <a:off x="4595116" y="1794169"/>
            <a:ext cx="3030877" cy="5063831"/>
          </a:xfrm>
          <a:prstGeom prst="flowChartOffpageConnector">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3" name="Diagram poteka: povezovalnik zunanje strani 12"/>
          <p:cNvSpPr/>
          <p:nvPr/>
        </p:nvSpPr>
        <p:spPr>
          <a:xfrm rot="10800000">
            <a:off x="8204768" y="1794169"/>
            <a:ext cx="3030877" cy="5063831"/>
          </a:xfrm>
          <a:prstGeom prst="flowChartOffpageConnector">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71079" y="3288759"/>
            <a:ext cx="2799708" cy="2785378"/>
          </a:xfrm>
          <a:prstGeom prst="rect">
            <a:avLst/>
          </a:prstGeom>
          <a:noFill/>
        </p:spPr>
        <p:txBody>
          <a:bodyPr wrap="square" rtlCol="0">
            <a:spAutoFit/>
          </a:bodyPr>
          <a:lstStyle/>
          <a:p>
            <a:pPr algn="ctr"/>
            <a:r>
              <a:rPr lang="sl-SI" sz="2500" b="1" u="sng" dirty="0">
                <a:solidFill>
                  <a:schemeClr val="tx1">
                    <a:lumMod val="65000"/>
                    <a:lumOff val="35000"/>
                  </a:schemeClr>
                </a:solidFill>
              </a:rPr>
              <a:t>Naložba 1:</a:t>
            </a:r>
          </a:p>
          <a:p>
            <a:pPr algn="ctr"/>
            <a:r>
              <a:rPr lang="sl-SI" sz="2500" b="1" dirty="0">
                <a:solidFill>
                  <a:schemeClr val="tx1">
                    <a:lumMod val="65000"/>
                    <a:lumOff val="35000"/>
                  </a:schemeClr>
                </a:solidFill>
              </a:rPr>
              <a:t>JAVNI RAZPIS ZA DIGITALNO TRANSFORMACIJO PODJETIJ</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5" name="PoljeZBesedilom 14"/>
          <p:cNvSpPr txBox="1"/>
          <p:nvPr/>
        </p:nvSpPr>
        <p:spPr>
          <a:xfrm>
            <a:off x="4741522" y="3288759"/>
            <a:ext cx="2738063" cy="2785378"/>
          </a:xfrm>
          <a:prstGeom prst="rect">
            <a:avLst/>
          </a:prstGeom>
          <a:noFill/>
        </p:spPr>
        <p:txBody>
          <a:bodyPr wrap="square" rtlCol="0">
            <a:spAutoFit/>
          </a:bodyPr>
          <a:lstStyle/>
          <a:p>
            <a:pPr algn="ctr"/>
            <a:r>
              <a:rPr lang="sl-SI" sz="2500" b="1" u="sng" dirty="0">
                <a:solidFill>
                  <a:schemeClr val="tx1">
                    <a:lumMod val="65000"/>
                    <a:lumOff val="35000"/>
                  </a:schemeClr>
                </a:solidFill>
              </a:rPr>
              <a:t>Naložba 2:</a:t>
            </a:r>
          </a:p>
          <a:p>
            <a:pPr algn="ctr"/>
            <a:r>
              <a:rPr lang="sl-SI" sz="2500" b="1" dirty="0">
                <a:solidFill>
                  <a:schemeClr val="tx1">
                    <a:lumMod val="65000"/>
                    <a:lumOff val="35000"/>
                  </a:schemeClr>
                </a:solidFill>
              </a:rPr>
              <a:t>JAVNO NAROČILO ZA IZDELAVO HIBRIDNEGA OBLAKA NA MGRT</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6" name="PoljeZBesedilom 15"/>
          <p:cNvSpPr txBox="1"/>
          <p:nvPr/>
        </p:nvSpPr>
        <p:spPr>
          <a:xfrm>
            <a:off x="8301087" y="3288759"/>
            <a:ext cx="2838237" cy="2400657"/>
          </a:xfrm>
          <a:prstGeom prst="rect">
            <a:avLst/>
          </a:prstGeom>
          <a:noFill/>
        </p:spPr>
        <p:txBody>
          <a:bodyPr wrap="square" rtlCol="0">
            <a:spAutoFit/>
          </a:bodyPr>
          <a:lstStyle/>
          <a:p>
            <a:pPr algn="ctr"/>
            <a:r>
              <a:rPr lang="sl-SI" sz="2500" b="1" u="sng" dirty="0">
                <a:solidFill>
                  <a:schemeClr val="tx1">
                    <a:lumMod val="65000"/>
                    <a:lumOff val="35000"/>
                  </a:schemeClr>
                </a:solidFill>
              </a:rPr>
              <a:t>Naložba 3:</a:t>
            </a:r>
          </a:p>
          <a:p>
            <a:pPr algn="ctr"/>
            <a:r>
              <a:rPr lang="sl-SI" sz="2500" b="1" dirty="0">
                <a:solidFill>
                  <a:schemeClr val="tx1">
                    <a:lumMod val="65000"/>
                    <a:lumOff val="35000"/>
                  </a:schemeClr>
                </a:solidFill>
              </a:rPr>
              <a:t>ČEZMEJNI, VEČDRŽAVNI PROJEKTI</a:t>
            </a:r>
          </a:p>
          <a:p>
            <a:pPr marL="342900" indent="-342900" algn="ctr">
              <a:buFont typeface="Arial" panose="020B0604020202020204" pitchFamily="34" charset="0"/>
              <a:buChar char="•"/>
            </a:pPr>
            <a:endParaRPr lang="sl-SI" sz="2500" b="1" kern="1200" dirty="0">
              <a:solidFill>
                <a:schemeClr val="tx1">
                  <a:lumMod val="65000"/>
                  <a:lumOff val="35000"/>
                </a:schemeClr>
              </a:solidFill>
            </a:endParaRPr>
          </a:p>
          <a:p>
            <a:pPr marL="342900" indent="-342900" algn="ctr">
              <a:buFont typeface="Arial" panose="020B0604020202020204" pitchFamily="34" charset="0"/>
              <a:buChar char="•"/>
            </a:pPr>
            <a:endParaRPr lang="sl-SI" sz="2500" b="1" kern="1200" dirty="0">
              <a:solidFill>
                <a:schemeClr val="tx1">
                  <a:lumMod val="65000"/>
                  <a:lumOff val="35000"/>
                </a:schemeClr>
              </a:solidFill>
            </a:endParaRPr>
          </a:p>
        </p:txBody>
      </p:sp>
      <p:sp>
        <p:nvSpPr>
          <p:cNvPr id="17" name="PoljeZBesedilom 16"/>
          <p:cNvSpPr txBox="1"/>
          <p:nvPr/>
        </p:nvSpPr>
        <p:spPr>
          <a:xfrm>
            <a:off x="1150706" y="5684897"/>
            <a:ext cx="2758611" cy="707886"/>
          </a:xfrm>
          <a:prstGeom prst="rect">
            <a:avLst/>
          </a:prstGeom>
          <a:noFill/>
        </p:spPr>
        <p:txBody>
          <a:bodyPr wrap="square" rtlCol="0">
            <a:spAutoFit/>
          </a:bodyPr>
          <a:lstStyle/>
          <a:p>
            <a:r>
              <a:rPr lang="sl-SI" sz="4000" b="1">
                <a:solidFill>
                  <a:schemeClr val="accent4"/>
                </a:solidFill>
              </a:rPr>
              <a:t>44 mio EUR</a:t>
            </a:r>
            <a:endParaRPr lang="sl-SI" sz="4000" kern="1200" dirty="0">
              <a:solidFill>
                <a:schemeClr val="accent4"/>
              </a:solidFill>
            </a:endParaRPr>
          </a:p>
        </p:txBody>
      </p:sp>
      <p:sp>
        <p:nvSpPr>
          <p:cNvPr id="18" name="PoljeZBesedilom 17"/>
          <p:cNvSpPr txBox="1"/>
          <p:nvPr/>
        </p:nvSpPr>
        <p:spPr>
          <a:xfrm>
            <a:off x="8356316" y="5711355"/>
            <a:ext cx="2758611" cy="707886"/>
          </a:xfrm>
          <a:prstGeom prst="rect">
            <a:avLst/>
          </a:prstGeom>
          <a:noFill/>
        </p:spPr>
        <p:txBody>
          <a:bodyPr wrap="square" rtlCol="0">
            <a:spAutoFit/>
          </a:bodyPr>
          <a:lstStyle/>
          <a:p>
            <a:r>
              <a:rPr lang="sl-SI" sz="4000" b="1" dirty="0">
                <a:solidFill>
                  <a:schemeClr val="accent4"/>
                </a:solidFill>
              </a:rPr>
              <a:t>10 mio EUR</a:t>
            </a:r>
            <a:endParaRPr lang="sl-SI" sz="4000" kern="1200" dirty="0">
              <a:solidFill>
                <a:schemeClr val="accent4"/>
              </a:solidFill>
            </a:endParaRPr>
          </a:p>
        </p:txBody>
      </p:sp>
      <p:sp>
        <p:nvSpPr>
          <p:cNvPr id="19" name="PoljeZBesedilom 18"/>
          <p:cNvSpPr txBox="1"/>
          <p:nvPr/>
        </p:nvSpPr>
        <p:spPr>
          <a:xfrm>
            <a:off x="4867382" y="5741988"/>
            <a:ext cx="2758611" cy="707886"/>
          </a:xfrm>
          <a:prstGeom prst="rect">
            <a:avLst/>
          </a:prstGeom>
          <a:noFill/>
        </p:spPr>
        <p:txBody>
          <a:bodyPr wrap="square" rtlCol="0">
            <a:spAutoFit/>
          </a:bodyPr>
          <a:lstStyle/>
          <a:p>
            <a:r>
              <a:rPr lang="sl-SI" sz="4000" b="1" dirty="0">
                <a:solidFill>
                  <a:schemeClr val="accent4"/>
                </a:solidFill>
              </a:rPr>
              <a:t>2,5 mio EUR</a:t>
            </a:r>
            <a:endParaRPr lang="sl-SI" sz="4000" kern="1200" dirty="0">
              <a:solidFill>
                <a:schemeClr val="accent4"/>
              </a:solidFill>
            </a:endParaRPr>
          </a:p>
        </p:txBody>
      </p:sp>
    </p:spTree>
    <p:extLst>
      <p:ext uri="{BB962C8B-B14F-4D97-AF65-F5344CB8AC3E}">
        <p14:creationId xmlns:p14="http://schemas.microsoft.com/office/powerpoint/2010/main" val="2217111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DIGITALNE TRANSFORMACIJE = 56,6 mio EUR</a:t>
            </a:r>
          </a:p>
        </p:txBody>
      </p:sp>
      <p:sp>
        <p:nvSpPr>
          <p:cNvPr id="9" name="Diagram poteka: povezovalnik zunanje strani 8"/>
          <p:cNvSpPr/>
          <p:nvPr/>
        </p:nvSpPr>
        <p:spPr>
          <a:xfrm rot="10800000">
            <a:off x="955491" y="986319"/>
            <a:ext cx="3039733" cy="5871680"/>
          </a:xfrm>
          <a:prstGeom prst="flowChartOffpageConnector">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68233" y="3764282"/>
            <a:ext cx="2799708" cy="2785378"/>
          </a:xfrm>
          <a:prstGeom prst="rect">
            <a:avLst/>
          </a:prstGeom>
          <a:noFill/>
        </p:spPr>
        <p:txBody>
          <a:bodyPr wrap="square" rtlCol="0">
            <a:spAutoFit/>
          </a:bodyPr>
          <a:lstStyle/>
          <a:p>
            <a:pPr algn="ctr"/>
            <a:r>
              <a:rPr lang="sl-SI" sz="2500" b="1" u="sng" dirty="0">
                <a:solidFill>
                  <a:schemeClr val="tx1">
                    <a:lumMod val="65000"/>
                    <a:lumOff val="35000"/>
                  </a:schemeClr>
                </a:solidFill>
              </a:rPr>
              <a:t>Naložba 1:</a:t>
            </a:r>
          </a:p>
          <a:p>
            <a:pPr algn="ctr"/>
            <a:r>
              <a:rPr lang="sl-SI" sz="2500" b="1" dirty="0">
                <a:solidFill>
                  <a:schemeClr val="tx1">
                    <a:lumMod val="65000"/>
                    <a:lumOff val="35000"/>
                  </a:schemeClr>
                </a:solidFill>
              </a:rPr>
              <a:t>JAVNI RAZPIS ZA DIGITALNO TRANSFORMACIJO PODJETIJ</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6" y="5684897"/>
            <a:ext cx="2758611" cy="707886"/>
          </a:xfrm>
          <a:prstGeom prst="rect">
            <a:avLst/>
          </a:prstGeom>
          <a:noFill/>
        </p:spPr>
        <p:txBody>
          <a:bodyPr wrap="square" rtlCol="0">
            <a:spAutoFit/>
          </a:bodyPr>
          <a:lstStyle/>
          <a:p>
            <a:r>
              <a:rPr lang="sl-SI" sz="4000" b="1">
                <a:solidFill>
                  <a:schemeClr val="accent4"/>
                </a:solidFill>
              </a:rPr>
              <a:t>44 mio EUR</a:t>
            </a:r>
            <a:endParaRPr lang="sl-SI" sz="4000" kern="1200" dirty="0">
              <a:solidFill>
                <a:schemeClr val="accent4"/>
              </a:solidFill>
            </a:endParaRPr>
          </a:p>
        </p:txBody>
      </p:sp>
      <p:sp>
        <p:nvSpPr>
          <p:cNvPr id="6" name="Desna puščica 5"/>
          <p:cNvSpPr/>
          <p:nvPr/>
        </p:nvSpPr>
        <p:spPr>
          <a:xfrm rot="2667932">
            <a:off x="99915" y="2042162"/>
            <a:ext cx="1942327" cy="1119105"/>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l-SI" sz="1500" b="1" dirty="0">
                <a:ln>
                  <a:solidFill>
                    <a:schemeClr val="accent1">
                      <a:lumMod val="40000"/>
                      <a:lumOff val="60000"/>
                    </a:schemeClr>
                  </a:solidFill>
                </a:ln>
                <a:solidFill>
                  <a:schemeClr val="bg1"/>
                </a:solidFill>
              </a:rPr>
              <a:t>Izvajal bo: MGRT</a:t>
            </a:r>
          </a:p>
        </p:txBody>
      </p:sp>
      <p:sp>
        <p:nvSpPr>
          <p:cNvPr id="7" name="PoljeZBesedilom 6"/>
          <p:cNvSpPr txBox="1"/>
          <p:nvPr/>
        </p:nvSpPr>
        <p:spPr>
          <a:xfrm>
            <a:off x="3657600" y="1050532"/>
            <a:ext cx="8147407" cy="6186309"/>
          </a:xfrm>
          <a:prstGeom prst="rect">
            <a:avLst/>
          </a:prstGeom>
          <a:noFill/>
        </p:spPr>
        <p:txBody>
          <a:bodyPr wrap="square" rtlCol="0">
            <a:spAutoFit/>
          </a:bodyPr>
          <a:lstStyle/>
          <a:p>
            <a:pPr marL="285750" indent="-285750">
              <a:buFont typeface="Arial" panose="020B0604020202020204" pitchFamily="34" charset="0"/>
              <a:buChar char="•"/>
            </a:pPr>
            <a:r>
              <a:rPr lang="sl-SI" b="1" dirty="0">
                <a:solidFill>
                  <a:schemeClr val="bg2">
                    <a:lumMod val="50000"/>
                  </a:schemeClr>
                </a:solidFill>
              </a:rPr>
              <a:t>Prijavitelji:</a:t>
            </a:r>
            <a:r>
              <a:rPr lang="sl-SI" dirty="0">
                <a:solidFill>
                  <a:schemeClr val="bg2">
                    <a:lumMod val="50000"/>
                  </a:schemeClr>
                </a:solidFill>
              </a:rPr>
              <a:t> Velika in večja srednje velika podjetja, ki bodo v konzorcijih z malimi inovativnimi ali start-up in scale-up podjetji in/ali podpornimi okolji izvedla stopenjsko ali celovito digitalno transformacijo podjetji. Pričakovana podpora za cca. 20 konzorcijev. </a:t>
            </a:r>
            <a:endParaRPr lang="sl-SI" dirty="0">
              <a:solidFill>
                <a:srgbClr val="FF0000"/>
              </a:solidFill>
            </a:endParaRPr>
          </a:p>
          <a:p>
            <a:pPr marL="285750" indent="-285750">
              <a:buFont typeface="Arial" panose="020B0604020202020204" pitchFamily="34" charset="0"/>
              <a:buChar char="•"/>
            </a:pPr>
            <a:r>
              <a:rPr lang="sl-SI" b="1" dirty="0">
                <a:solidFill>
                  <a:schemeClr val="bg2">
                    <a:lumMod val="50000"/>
                  </a:schemeClr>
                </a:solidFill>
              </a:rPr>
              <a:t>Upravičeni stroški: </a:t>
            </a:r>
          </a:p>
          <a:p>
            <a:pPr marL="742950" lvl="1" indent="-285750" fontAlgn="base" hangingPunct="0">
              <a:buFont typeface="Arial" panose="020B0604020202020204" pitchFamily="34" charset="0"/>
              <a:buChar char="•"/>
            </a:pPr>
            <a:r>
              <a:rPr lang="sl-SI" b="1" dirty="0">
                <a:solidFill>
                  <a:schemeClr val="bg2">
                    <a:lumMod val="50000"/>
                  </a:schemeClr>
                </a:solidFill>
              </a:rPr>
              <a:t>Stroški priprave digitalne strategije</a:t>
            </a:r>
            <a:r>
              <a:rPr lang="sl-SI" dirty="0">
                <a:solidFill>
                  <a:schemeClr val="bg2">
                    <a:lumMod val="50000"/>
                  </a:schemeClr>
                </a:solidFill>
              </a:rPr>
              <a:t>: strošek zunanjih izvajalcev + strošek dela zaposlenih v podjetju ki sodelujejo z zunanjimi izvajalci pri pripravi digitalne strategije (od 1 do 2 zaposlena iz področja razvoja in vsaj 1 tehnični kader) </a:t>
            </a:r>
          </a:p>
          <a:p>
            <a:pPr marL="742950" lvl="1" indent="-285750" fontAlgn="base" hangingPunct="0">
              <a:buFont typeface="Arial" panose="020B0604020202020204" pitchFamily="34" charset="0"/>
              <a:buChar char="•"/>
            </a:pPr>
            <a:r>
              <a:rPr lang="sl-SI" b="1" dirty="0">
                <a:solidFill>
                  <a:schemeClr val="bg2">
                    <a:lumMod val="50000"/>
                  </a:schemeClr>
                </a:solidFill>
              </a:rPr>
              <a:t>Stroški nakupa opreme (opredmetena, neopredmetena sredstva)</a:t>
            </a:r>
            <a:r>
              <a:rPr lang="sl-SI" dirty="0">
                <a:solidFill>
                  <a:schemeClr val="bg2">
                    <a:lumMod val="50000"/>
                  </a:schemeClr>
                </a:solidFill>
              </a:rPr>
              <a:t>: </a:t>
            </a:r>
            <a:r>
              <a:rPr lang="sl-SI" dirty="0" err="1">
                <a:solidFill>
                  <a:schemeClr val="bg2">
                    <a:lumMod val="50000"/>
                  </a:schemeClr>
                </a:solidFill>
              </a:rPr>
              <a:t>senzorika</a:t>
            </a:r>
            <a:r>
              <a:rPr lang="sl-SI" dirty="0">
                <a:solidFill>
                  <a:schemeClr val="bg2">
                    <a:lumMod val="50000"/>
                  </a:schemeClr>
                </a:solidFill>
              </a:rPr>
              <a:t>, prilagoditve obstoječe opreme, nakupi nove strojne in programske opreme in strojev za avtomatizacijo, robotizacijo, pripravo infrastrukture za implementacijo interneta stvari (</a:t>
            </a:r>
            <a:r>
              <a:rPr lang="sl-SI" dirty="0" err="1">
                <a:solidFill>
                  <a:schemeClr val="bg2">
                    <a:lumMod val="50000"/>
                  </a:schemeClr>
                </a:solidFill>
              </a:rPr>
              <a:t>IoT</a:t>
            </a:r>
            <a:r>
              <a:rPr lang="sl-SI" dirty="0">
                <a:solidFill>
                  <a:schemeClr val="bg2">
                    <a:lumMod val="50000"/>
                  </a:schemeClr>
                </a:solidFill>
              </a:rPr>
              <a:t>), integracijo rešitev umetne inteligence in strojnega učenja, integracijo v </a:t>
            </a:r>
            <a:r>
              <a:rPr lang="sl-SI" dirty="0" err="1">
                <a:solidFill>
                  <a:schemeClr val="bg2">
                    <a:lumMod val="50000"/>
                  </a:schemeClr>
                </a:solidFill>
              </a:rPr>
              <a:t>blockchain</a:t>
            </a:r>
            <a:r>
              <a:rPr lang="sl-SI" dirty="0">
                <a:solidFill>
                  <a:schemeClr val="bg2">
                    <a:lumMod val="50000"/>
                  </a:schemeClr>
                </a:solidFill>
              </a:rPr>
              <a:t> platformo…</a:t>
            </a:r>
          </a:p>
          <a:p>
            <a:pPr marL="742950" lvl="1" indent="-285750" fontAlgn="base" hangingPunct="0">
              <a:buFont typeface="Arial" panose="020B0604020202020204" pitchFamily="34" charset="0"/>
              <a:buChar char="•"/>
            </a:pPr>
            <a:r>
              <a:rPr lang="sl-SI" b="1" dirty="0">
                <a:solidFill>
                  <a:schemeClr val="bg2">
                    <a:lumMod val="50000"/>
                  </a:schemeClr>
                </a:solidFill>
              </a:rPr>
              <a:t>Stroški razvoja in implementacije</a:t>
            </a:r>
            <a:r>
              <a:rPr lang="sl-SI" dirty="0">
                <a:solidFill>
                  <a:schemeClr val="bg2">
                    <a:lumMod val="50000"/>
                  </a:schemeClr>
                </a:solidFill>
              </a:rPr>
              <a:t>: strošek zunanjih izvajalcev + strošek dela zaposlenih v podjetju ki sodelujejo z zunanjimi izvajalci pri razvoju in implementaciji (razmerje: najmanj 50% na račun zaposlenih)</a:t>
            </a:r>
          </a:p>
          <a:p>
            <a:pPr marL="742950" lvl="1" indent="-285750" fontAlgn="base" hangingPunct="0">
              <a:buFont typeface="Arial" panose="020B0604020202020204" pitchFamily="34" charset="0"/>
              <a:buChar char="•"/>
            </a:pPr>
            <a:r>
              <a:rPr lang="sl-SI" b="1" dirty="0">
                <a:solidFill>
                  <a:schemeClr val="bg2">
                    <a:lumMod val="50000"/>
                  </a:schemeClr>
                </a:solidFill>
              </a:rPr>
              <a:t>Pavšalni strošek:</a:t>
            </a:r>
            <a:r>
              <a:rPr lang="sl-SI" dirty="0">
                <a:solidFill>
                  <a:schemeClr val="bg2">
                    <a:lumMod val="50000"/>
                  </a:schemeClr>
                </a:solidFill>
              </a:rPr>
              <a:t> 15% od plač zaposlenih</a:t>
            </a:r>
          </a:p>
          <a:p>
            <a:pPr lvl="0" fontAlgn="base" hangingPunct="0"/>
            <a:r>
              <a:rPr lang="sl-SI" b="1" dirty="0">
                <a:solidFill>
                  <a:schemeClr val="bg2">
                    <a:lumMod val="50000"/>
                  </a:schemeClr>
                </a:solidFill>
              </a:rPr>
              <a:t>Višina subvencije: </a:t>
            </a:r>
            <a:r>
              <a:rPr lang="sl-SI" dirty="0">
                <a:solidFill>
                  <a:schemeClr val="bg2">
                    <a:lumMod val="50000"/>
                  </a:schemeClr>
                </a:solidFill>
              </a:rPr>
              <a:t>od 1 mio EUR do 2,5 mio EUR / </a:t>
            </a:r>
            <a:r>
              <a:rPr lang="sl-SI" dirty="0" err="1">
                <a:solidFill>
                  <a:schemeClr val="bg2">
                    <a:lumMod val="50000"/>
                  </a:schemeClr>
                </a:solidFill>
              </a:rPr>
              <a:t>konzorcijski</a:t>
            </a:r>
            <a:r>
              <a:rPr lang="sl-SI" dirty="0">
                <a:solidFill>
                  <a:schemeClr val="bg2">
                    <a:lumMod val="50000"/>
                  </a:schemeClr>
                </a:solidFill>
              </a:rPr>
              <a:t> projekt</a:t>
            </a:r>
          </a:p>
          <a:p>
            <a:pPr lvl="0" fontAlgn="base" hangingPunct="0"/>
            <a:r>
              <a:rPr lang="sl-SI" b="1" dirty="0">
                <a:solidFill>
                  <a:schemeClr val="bg2">
                    <a:lumMod val="50000"/>
                  </a:schemeClr>
                </a:solidFill>
              </a:rPr>
              <a:t>Shema državnih pomoči: </a:t>
            </a:r>
            <a:r>
              <a:rPr lang="sl-SI" dirty="0">
                <a:solidFill>
                  <a:schemeClr val="bg2">
                    <a:lumMod val="50000"/>
                  </a:schemeClr>
                </a:solidFill>
              </a:rPr>
              <a:t>predvidena je kombinacija RRI (plače) + regionalne ali MSP sheme (investicijski del)</a:t>
            </a:r>
            <a:endParaRPr lang="sl-SI" b="1" dirty="0"/>
          </a:p>
          <a:p>
            <a:endParaRPr lang="sl-SI" b="1" dirty="0"/>
          </a:p>
          <a:p>
            <a:endParaRPr lang="sl-SI" sz="1800" kern="1200" dirty="0">
              <a:solidFill>
                <a:schemeClr val="bg2">
                  <a:lumMod val="50000"/>
                </a:schemeClr>
              </a:solidFill>
              <a:latin typeface="+mn-lt"/>
              <a:ea typeface="+mn-ea"/>
              <a:cs typeface="+mn-cs"/>
            </a:endParaRPr>
          </a:p>
        </p:txBody>
      </p:sp>
      <p:sp>
        <p:nvSpPr>
          <p:cNvPr id="4" name="Desna puščica 3"/>
          <p:cNvSpPr/>
          <p:nvPr/>
        </p:nvSpPr>
        <p:spPr>
          <a:xfrm rot="2774980">
            <a:off x="1233224" y="1450267"/>
            <a:ext cx="2745905" cy="1725242"/>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PRVI RAZPIS NOO MGRT: OBJAVA Q4 2021 !</a:t>
            </a:r>
          </a:p>
        </p:txBody>
      </p:sp>
    </p:spTree>
    <p:extLst>
      <p:ext uri="{BB962C8B-B14F-4D97-AF65-F5344CB8AC3E}">
        <p14:creationId xmlns:p14="http://schemas.microsoft.com/office/powerpoint/2010/main" val="497142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DIGITALNE TRANSFORMACIJE = 56,6 mio EUR</a:t>
            </a:r>
          </a:p>
        </p:txBody>
      </p:sp>
      <p:sp>
        <p:nvSpPr>
          <p:cNvPr id="9" name="Diagram poteka: povezovalnik zunanje strani 8"/>
          <p:cNvSpPr/>
          <p:nvPr/>
        </p:nvSpPr>
        <p:spPr>
          <a:xfrm rot="10800000">
            <a:off x="955493" y="986319"/>
            <a:ext cx="3030877" cy="5871680"/>
          </a:xfrm>
          <a:prstGeom prst="flowChartOffpageConnector">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71079" y="3288759"/>
            <a:ext cx="2799708" cy="2785378"/>
          </a:xfrm>
          <a:prstGeom prst="rect">
            <a:avLst/>
          </a:prstGeom>
          <a:noFill/>
        </p:spPr>
        <p:txBody>
          <a:bodyPr wrap="square" rtlCol="0">
            <a:spAutoFit/>
          </a:bodyPr>
          <a:lstStyle/>
          <a:p>
            <a:pPr algn="ctr"/>
            <a:r>
              <a:rPr lang="sl-SI" sz="2500" b="1" u="sng" dirty="0">
                <a:solidFill>
                  <a:schemeClr val="tx1">
                    <a:lumMod val="65000"/>
                    <a:lumOff val="35000"/>
                  </a:schemeClr>
                </a:solidFill>
              </a:rPr>
              <a:t>Naložba 1:</a:t>
            </a:r>
          </a:p>
          <a:p>
            <a:pPr algn="ctr"/>
            <a:r>
              <a:rPr lang="sl-SI" sz="2500" b="1" dirty="0">
                <a:solidFill>
                  <a:schemeClr val="tx1">
                    <a:lumMod val="65000"/>
                    <a:lumOff val="35000"/>
                  </a:schemeClr>
                </a:solidFill>
              </a:rPr>
              <a:t>JAVNI RAZPIS ZA DIGITALNO TRANSFORMACIJO PODJETIJ</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6" y="5684897"/>
            <a:ext cx="2758611" cy="707886"/>
          </a:xfrm>
          <a:prstGeom prst="rect">
            <a:avLst/>
          </a:prstGeom>
          <a:noFill/>
        </p:spPr>
        <p:txBody>
          <a:bodyPr wrap="square" rtlCol="0">
            <a:spAutoFit/>
          </a:bodyPr>
          <a:lstStyle/>
          <a:p>
            <a:r>
              <a:rPr lang="sl-SI" sz="4000" b="1">
                <a:solidFill>
                  <a:schemeClr val="accent4"/>
                </a:solidFill>
              </a:rPr>
              <a:t>44 mio EUR</a:t>
            </a:r>
            <a:endParaRPr lang="sl-SI" sz="4000" kern="1200" dirty="0">
              <a:solidFill>
                <a:schemeClr val="accent4"/>
              </a:solidFill>
            </a:endParaRPr>
          </a:p>
        </p:txBody>
      </p:sp>
      <p:sp>
        <p:nvSpPr>
          <p:cNvPr id="7" name="PoljeZBesedilom 6"/>
          <p:cNvSpPr txBox="1"/>
          <p:nvPr/>
        </p:nvSpPr>
        <p:spPr>
          <a:xfrm>
            <a:off x="3615398" y="1050532"/>
            <a:ext cx="8189610" cy="5909310"/>
          </a:xfrm>
          <a:prstGeom prst="rect">
            <a:avLst/>
          </a:prstGeom>
          <a:noFill/>
        </p:spPr>
        <p:txBody>
          <a:bodyPr wrap="square" rtlCol="0">
            <a:spAutoFit/>
          </a:bodyPr>
          <a:lstStyle/>
          <a:p>
            <a:r>
              <a:rPr lang="sl-SI" b="1" dirty="0">
                <a:solidFill>
                  <a:schemeClr val="bg2">
                    <a:lumMod val="50000"/>
                  </a:schemeClr>
                </a:solidFill>
              </a:rPr>
              <a:t>Pomembno bo:</a:t>
            </a:r>
          </a:p>
          <a:p>
            <a:pPr marL="285750" lvl="0" indent="-285750">
              <a:buFont typeface="Arial" panose="020B0604020202020204" pitchFamily="34" charset="0"/>
              <a:buChar char="•"/>
            </a:pPr>
            <a:r>
              <a:rPr lang="sl-SI" dirty="0">
                <a:solidFill>
                  <a:schemeClr val="bg2">
                    <a:lumMod val="50000"/>
                  </a:schemeClr>
                </a:solidFill>
              </a:rPr>
              <a:t>Tehnološka krepitev - digitalna transformacija z namenom doseganja večje učinkovitosti, produktivnosti in konkurenčnosti prek uporabe naprednih tehnologij</a:t>
            </a:r>
          </a:p>
          <a:p>
            <a:pPr marL="285750" lvl="0" indent="-285750">
              <a:buFont typeface="Arial" panose="020B0604020202020204" pitchFamily="34" charset="0"/>
              <a:buChar char="•"/>
            </a:pPr>
            <a:r>
              <a:rPr lang="sl-SI" dirty="0">
                <a:solidFill>
                  <a:schemeClr val="bg2">
                    <a:lumMod val="50000"/>
                  </a:schemeClr>
                </a:solidFill>
              </a:rPr>
              <a:t>Okolijski vidik: Okolijska trajnost</a:t>
            </a:r>
          </a:p>
          <a:p>
            <a:pPr marL="285750" lvl="0" indent="-285750">
              <a:buFont typeface="Arial" panose="020B0604020202020204" pitchFamily="34" charset="0"/>
              <a:buChar char="•"/>
            </a:pPr>
            <a:r>
              <a:rPr lang="sl-SI" dirty="0">
                <a:solidFill>
                  <a:schemeClr val="bg2">
                    <a:lumMod val="50000"/>
                  </a:schemeClr>
                </a:solidFill>
              </a:rPr>
              <a:t>Povezovanje velikih podjetij z inovativnimi start up, scale up podjetji in ostalimi MSP </a:t>
            </a:r>
          </a:p>
          <a:p>
            <a:pPr marL="285750" lvl="0" indent="-285750">
              <a:buFont typeface="Arial" panose="020B0604020202020204" pitchFamily="34" charset="0"/>
              <a:buChar char="•"/>
            </a:pPr>
            <a:r>
              <a:rPr lang="sl-SI" dirty="0">
                <a:solidFill>
                  <a:schemeClr val="bg2">
                    <a:lumMod val="50000"/>
                  </a:schemeClr>
                </a:solidFill>
              </a:rPr>
              <a:t>Vključevanje vodstva in zaposlenih v izvedbo digitalne transformacije (krepitev kompetenc in znanja, ki ostane v podjetju)</a:t>
            </a:r>
          </a:p>
          <a:p>
            <a:pPr marL="285750" lvl="0" indent="-285750">
              <a:buFont typeface="Arial" panose="020B0604020202020204" pitchFamily="34" charset="0"/>
              <a:buChar char="•"/>
            </a:pPr>
            <a:r>
              <a:rPr lang="sl-SI" dirty="0">
                <a:solidFill>
                  <a:schemeClr val="bg2">
                    <a:lumMod val="50000"/>
                  </a:schemeClr>
                </a:solidFill>
              </a:rPr>
              <a:t>Prilagoditev poslovnih funkcij skozi nove poslovne modele za </a:t>
            </a:r>
            <a:r>
              <a:rPr lang="sl-SI" dirty="0" err="1">
                <a:solidFill>
                  <a:schemeClr val="bg2">
                    <a:lumMod val="50000"/>
                  </a:schemeClr>
                </a:solidFill>
              </a:rPr>
              <a:t>fleksibilizacijo</a:t>
            </a:r>
            <a:r>
              <a:rPr lang="sl-SI" dirty="0">
                <a:solidFill>
                  <a:schemeClr val="bg2">
                    <a:lumMod val="50000"/>
                  </a:schemeClr>
                </a:solidFill>
              </a:rPr>
              <a:t> dostopa do trga in prilagoditev novim regulatornim zahtevam iz naslova potrošniške zakonodaje, digitalnih storitev in trgov ter digitalnega financiranja: oblikovanje novih produktov in storitev za digitalen trg, dostop do novih oblik trženja in prilagoditev na zahteve trga (e-trgovina), navezave na platforme, prilagoditve poslovnih funkcij digitalnemu financiranju</a:t>
            </a:r>
            <a:endParaRPr lang="sl-SI" dirty="0">
              <a:solidFill>
                <a:schemeClr val="bg2">
                  <a:lumMod val="50000"/>
                </a:schemeClr>
              </a:solidFill>
              <a:effectLst/>
            </a:endParaRPr>
          </a:p>
          <a:p>
            <a:pPr marL="285750" lvl="0" indent="-285750">
              <a:buFont typeface="Arial" panose="020B0604020202020204" pitchFamily="34" charset="0"/>
              <a:buChar char="•"/>
            </a:pPr>
            <a:r>
              <a:rPr lang="sl-SI" dirty="0">
                <a:solidFill>
                  <a:schemeClr val="bg2">
                    <a:lumMod val="50000"/>
                  </a:schemeClr>
                </a:solidFill>
              </a:rPr>
              <a:t>Prilagoditev v navezavi na institucionalne in administrativne spremembe in poenostavitve (e-identiteta oziroma digitalna izkaznica podjetij)</a:t>
            </a:r>
          </a:p>
          <a:p>
            <a:pPr marL="285750" lvl="0" indent="-285750">
              <a:buFont typeface="Arial" panose="020B0604020202020204" pitchFamily="34" charset="0"/>
              <a:buChar char="•"/>
            </a:pPr>
            <a:r>
              <a:rPr lang="sl-SI" dirty="0">
                <a:solidFill>
                  <a:schemeClr val="bg2">
                    <a:lumMod val="50000"/>
                  </a:schemeClr>
                </a:solidFill>
                <a:effectLst/>
              </a:rPr>
              <a:t>Osredotočenost na n</a:t>
            </a:r>
            <a:r>
              <a:rPr lang="sl-SI" dirty="0">
                <a:solidFill>
                  <a:schemeClr val="bg2">
                    <a:lumMod val="50000"/>
                  </a:schemeClr>
                </a:solidFill>
              </a:rPr>
              <a:t>apredne tehnologije, kot so npr.: Robotika in avtomatizacija procesov, Internet stvari, Umetna inteligenca, transformacija </a:t>
            </a:r>
            <a:r>
              <a:rPr lang="sl-SI" dirty="0" err="1">
                <a:solidFill>
                  <a:schemeClr val="bg2">
                    <a:lumMod val="50000"/>
                  </a:schemeClr>
                </a:solidFill>
              </a:rPr>
              <a:t>odločevalskih</a:t>
            </a:r>
            <a:r>
              <a:rPr lang="sl-SI" dirty="0">
                <a:solidFill>
                  <a:schemeClr val="bg2">
                    <a:lumMod val="50000"/>
                  </a:schemeClr>
                </a:solidFill>
              </a:rPr>
              <a:t> sistemov (vključno s kibernetsko varnostjo), </a:t>
            </a:r>
            <a:r>
              <a:rPr lang="sl-SI" dirty="0" err="1">
                <a:solidFill>
                  <a:schemeClr val="bg2">
                    <a:lumMod val="50000"/>
                  </a:schemeClr>
                </a:solidFill>
              </a:rPr>
              <a:t>Blockchain</a:t>
            </a:r>
            <a:r>
              <a:rPr lang="sl-SI" dirty="0">
                <a:solidFill>
                  <a:schemeClr val="bg2">
                    <a:lumMod val="50000"/>
                  </a:schemeClr>
                </a:solidFill>
              </a:rPr>
              <a:t> tehnologije in tehnologije distribuiranih zapisov…</a:t>
            </a:r>
            <a:endParaRPr lang="sl-SI" b="1" dirty="0">
              <a:solidFill>
                <a:schemeClr val="bg2">
                  <a:lumMod val="50000"/>
                </a:schemeClr>
              </a:solidFill>
            </a:endParaRPr>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46844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0" y="0"/>
            <a:ext cx="12192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3" name="Diagram poteka: proces 2"/>
          <p:cNvSpPr/>
          <p:nvPr/>
        </p:nvSpPr>
        <p:spPr>
          <a:xfrm>
            <a:off x="426378" y="590764"/>
            <a:ext cx="11327258" cy="601038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ln>
                <a:solidFill>
                  <a:schemeClr val="bg1"/>
                </a:solidFill>
              </a:ln>
            </a:endParaRPr>
          </a:p>
        </p:txBody>
      </p:sp>
      <p:sp>
        <p:nvSpPr>
          <p:cNvPr id="5" name="Desna puščica s črticami 4"/>
          <p:cNvSpPr/>
          <p:nvPr/>
        </p:nvSpPr>
        <p:spPr>
          <a:xfrm>
            <a:off x="8562" y="0"/>
            <a:ext cx="12183438" cy="1285194"/>
          </a:xfrm>
          <a:prstGeom prst="striped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l-SI" sz="3000" b="1" dirty="0"/>
              <a:t>PODROČJE DIGITALNE TRANSFORMACIJE = 56,6 mio EUR</a:t>
            </a:r>
          </a:p>
        </p:txBody>
      </p:sp>
      <p:sp>
        <p:nvSpPr>
          <p:cNvPr id="9" name="Diagram poteka: povezovalnik zunanje strani 8"/>
          <p:cNvSpPr/>
          <p:nvPr/>
        </p:nvSpPr>
        <p:spPr>
          <a:xfrm rot="10800000">
            <a:off x="955493" y="986319"/>
            <a:ext cx="3030877" cy="5871680"/>
          </a:xfrm>
          <a:prstGeom prst="flowChartOffpageConnector">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l-SI"/>
          </a:p>
        </p:txBody>
      </p:sp>
      <p:sp>
        <p:nvSpPr>
          <p:cNvPr id="10" name="PoljeZBesedilom 9"/>
          <p:cNvSpPr txBox="1"/>
          <p:nvPr/>
        </p:nvSpPr>
        <p:spPr>
          <a:xfrm>
            <a:off x="1071079" y="3288759"/>
            <a:ext cx="2799708" cy="2785378"/>
          </a:xfrm>
          <a:prstGeom prst="rect">
            <a:avLst/>
          </a:prstGeom>
          <a:noFill/>
        </p:spPr>
        <p:txBody>
          <a:bodyPr wrap="square" rtlCol="0">
            <a:spAutoFit/>
          </a:bodyPr>
          <a:lstStyle/>
          <a:p>
            <a:pPr algn="ctr"/>
            <a:r>
              <a:rPr lang="sl-SI" sz="2500" b="1" u="sng" dirty="0">
                <a:solidFill>
                  <a:schemeClr val="tx1">
                    <a:lumMod val="65000"/>
                    <a:lumOff val="35000"/>
                  </a:schemeClr>
                </a:solidFill>
              </a:rPr>
              <a:t>Naložba 1:</a:t>
            </a:r>
          </a:p>
          <a:p>
            <a:pPr algn="ctr"/>
            <a:r>
              <a:rPr lang="sl-SI" sz="2500" b="1" dirty="0">
                <a:solidFill>
                  <a:schemeClr val="tx1">
                    <a:lumMod val="65000"/>
                    <a:lumOff val="35000"/>
                  </a:schemeClr>
                </a:solidFill>
              </a:rPr>
              <a:t>JAVNI RAZPIS ZA DIGITALNO TRANSFORMACIJO PODJETIJ</a:t>
            </a:r>
          </a:p>
          <a:p>
            <a:pPr algn="ctr"/>
            <a:endParaRPr lang="sl-SI" sz="2500" b="1" kern="1200" dirty="0">
              <a:solidFill>
                <a:schemeClr val="tx1">
                  <a:lumMod val="65000"/>
                  <a:lumOff val="35000"/>
                </a:schemeClr>
              </a:solidFill>
            </a:endParaRPr>
          </a:p>
          <a:p>
            <a:pPr algn="ctr"/>
            <a:endParaRPr lang="sl-SI" sz="2500" b="1" kern="1200" dirty="0">
              <a:solidFill>
                <a:schemeClr val="tx1">
                  <a:lumMod val="65000"/>
                  <a:lumOff val="35000"/>
                </a:schemeClr>
              </a:solidFill>
            </a:endParaRPr>
          </a:p>
        </p:txBody>
      </p:sp>
      <p:sp>
        <p:nvSpPr>
          <p:cNvPr id="17" name="PoljeZBesedilom 16"/>
          <p:cNvSpPr txBox="1"/>
          <p:nvPr/>
        </p:nvSpPr>
        <p:spPr>
          <a:xfrm>
            <a:off x="1150706" y="5684897"/>
            <a:ext cx="2758611" cy="707886"/>
          </a:xfrm>
          <a:prstGeom prst="rect">
            <a:avLst/>
          </a:prstGeom>
          <a:noFill/>
        </p:spPr>
        <p:txBody>
          <a:bodyPr wrap="square" rtlCol="0">
            <a:spAutoFit/>
          </a:bodyPr>
          <a:lstStyle/>
          <a:p>
            <a:r>
              <a:rPr lang="sl-SI" sz="4000" b="1" dirty="0">
                <a:solidFill>
                  <a:schemeClr val="accent4"/>
                </a:solidFill>
              </a:rPr>
              <a:t>44 mio EUR</a:t>
            </a:r>
            <a:endParaRPr lang="sl-SI" sz="4000" kern="1200" dirty="0">
              <a:solidFill>
                <a:schemeClr val="accent4"/>
              </a:solidFill>
            </a:endParaRPr>
          </a:p>
        </p:txBody>
      </p:sp>
      <p:sp>
        <p:nvSpPr>
          <p:cNvPr id="7" name="PoljeZBesedilom 6"/>
          <p:cNvSpPr txBox="1"/>
          <p:nvPr/>
        </p:nvSpPr>
        <p:spPr>
          <a:xfrm>
            <a:off x="3647326" y="1050532"/>
            <a:ext cx="8157681" cy="5940088"/>
          </a:xfrm>
          <a:prstGeom prst="rect">
            <a:avLst/>
          </a:prstGeom>
          <a:noFill/>
        </p:spPr>
        <p:txBody>
          <a:bodyPr wrap="square" rtlCol="0">
            <a:spAutoFit/>
          </a:bodyPr>
          <a:lstStyle/>
          <a:p>
            <a:r>
              <a:rPr lang="sl-SI" b="1" dirty="0">
                <a:solidFill>
                  <a:schemeClr val="bg2">
                    <a:lumMod val="50000"/>
                  </a:schemeClr>
                </a:solidFill>
              </a:rPr>
              <a:t>Pomembno bo:</a:t>
            </a:r>
          </a:p>
          <a:p>
            <a:pPr marL="285750" indent="-285750">
              <a:buFont typeface="Arial" panose="020B0604020202020204" pitchFamily="34" charset="0"/>
              <a:buChar char="•"/>
            </a:pPr>
            <a:r>
              <a:rPr lang="sl-SI" b="1" dirty="0">
                <a:solidFill>
                  <a:schemeClr val="bg2">
                    <a:lumMod val="50000"/>
                  </a:schemeClr>
                </a:solidFill>
              </a:rPr>
              <a:t>Izkazujemo prispevek tudi k zeleni transformaciji – osredotočenje ali projekt/rezultati projekta vplivajo na doseganje okolijske trajnosti in pri tem odgovarjajo tudi na izzive prehoda v krožno gospodarstvo </a:t>
            </a:r>
          </a:p>
          <a:p>
            <a:pPr marL="285750" indent="-285750">
              <a:buFont typeface="Arial" panose="020B0604020202020204" pitchFamily="34" charset="0"/>
              <a:buChar char="•"/>
            </a:pPr>
            <a:r>
              <a:rPr lang="sl-SI" sz="1600" dirty="0">
                <a:solidFill>
                  <a:schemeClr val="bg2">
                    <a:lumMod val="50000"/>
                  </a:schemeClr>
                </a:solidFill>
              </a:rPr>
              <a:t>Ali upravičenec oblikuje industrijsko verigo vrednosti na način, da prispeva k zmanjšanju porabe surovin in energije v proizvodnih procesih na ravni vključenih podjetij (zmanjševanje rabe materialov, vode, energije, zmanjševanje nastalih odpadkov in emisij, valorizacija odpadnih surovin, optimizacija logistike in distribucije) in/ali na ravni produkta/storitve (npr.: sprememba poslovnega modela v smislu prodaje storitve namesto produkta; podaljšanje življenjske dobe produkta, vključno s spremembo zasnove za lažje vzdrževanje in/ali razgradnjo; zmanjševanje porabe energije/vode/ materialov v času delovanja produkta/storitve; zmanjšanje količin uporabljenih materialov, vgrajenih v izdelek, uporaba inovativnih materialov, redki materialov in/ali se jih da reciklirati/so že sekundarne surovine; uporaba obnovljivih materialov in energije; zmanjšanje količin embalaže, itd.) ter</a:t>
            </a:r>
          </a:p>
          <a:p>
            <a:pPr marL="285750" indent="-285750">
              <a:buFont typeface="Arial" panose="020B0604020202020204" pitchFamily="34" charset="0"/>
              <a:buChar char="•"/>
            </a:pPr>
            <a:r>
              <a:rPr lang="sl-SI" sz="1600" dirty="0">
                <a:solidFill>
                  <a:schemeClr val="bg2">
                    <a:lumMod val="50000"/>
                  </a:schemeClr>
                </a:solidFill>
              </a:rPr>
              <a:t>Industrija 5.0 - kot </a:t>
            </a:r>
            <a:r>
              <a:rPr lang="sl-SI" sz="1600" dirty="0" err="1">
                <a:solidFill>
                  <a:schemeClr val="bg2">
                    <a:lumMod val="50000"/>
                  </a:schemeClr>
                </a:solidFill>
              </a:rPr>
              <a:t>npr</a:t>
            </a:r>
            <a:r>
              <a:rPr lang="sl-SI" sz="1600" dirty="0">
                <a:solidFill>
                  <a:schemeClr val="bg2">
                    <a:lumMod val="50000"/>
                  </a:schemeClr>
                </a:solidFill>
              </a:rPr>
              <a:t>: ali upravičenec oblikuje industrijsko verigo vrednosti, ki ima manjši negativni vpliv na okolje, ali projekt upošteva okolijske obremenitve v življenjski dobi in predvideva podaljšan življenjski ciklus produkta/storitve z uporabo nelinearnega oziroma krožnega poslovnega modela, ali so upoštevane okolijske obremenitve v življenjski dobi končnega produkta, ali projekt predvideva izvedbo </a:t>
            </a:r>
            <a:r>
              <a:rPr lang="sl-SI" sz="1600" dirty="0" err="1">
                <a:solidFill>
                  <a:schemeClr val="bg2">
                    <a:lumMod val="50000"/>
                  </a:schemeClr>
                </a:solidFill>
              </a:rPr>
              <a:t>t.i</a:t>
            </a:r>
            <a:r>
              <a:rPr lang="sl-SI" sz="1600" dirty="0">
                <a:solidFill>
                  <a:schemeClr val="bg2">
                    <a:lumMod val="50000"/>
                  </a:schemeClr>
                </a:solidFill>
              </a:rPr>
              <a:t>. </a:t>
            </a:r>
            <a:r>
              <a:rPr lang="sl-SI" sz="1600" dirty="0" err="1">
                <a:solidFill>
                  <a:schemeClr val="bg2">
                    <a:lumMod val="50000"/>
                  </a:schemeClr>
                </a:solidFill>
              </a:rPr>
              <a:t>brownfield</a:t>
            </a:r>
            <a:r>
              <a:rPr lang="sl-SI" sz="1600" dirty="0">
                <a:solidFill>
                  <a:schemeClr val="bg2">
                    <a:lumMod val="50000"/>
                  </a:schemeClr>
                </a:solidFill>
              </a:rPr>
              <a:t> investicije namesto </a:t>
            </a:r>
            <a:r>
              <a:rPr lang="sl-SI" sz="1600" dirty="0" err="1">
                <a:solidFill>
                  <a:schemeClr val="bg2">
                    <a:lumMod val="50000"/>
                  </a:schemeClr>
                </a:solidFill>
              </a:rPr>
              <a:t>greenfield</a:t>
            </a:r>
            <a:r>
              <a:rPr lang="sl-SI" sz="1600" dirty="0">
                <a:solidFill>
                  <a:schemeClr val="bg2">
                    <a:lumMod val="50000"/>
                  </a:schemeClr>
                </a:solidFill>
              </a:rPr>
              <a:t> naložb.</a:t>
            </a:r>
          </a:p>
          <a:p>
            <a:pPr fontAlgn="base" hangingPunct="0"/>
            <a:r>
              <a:rPr lang="sl-SI" sz="1600" b="1" dirty="0"/>
              <a:t> </a:t>
            </a:r>
            <a:endParaRPr lang="sl-SI" sz="1600" dirty="0"/>
          </a:p>
          <a:p>
            <a:pPr marL="285750" lvl="0" indent="-285750">
              <a:buFont typeface="Arial" panose="020B0604020202020204" pitchFamily="34" charset="0"/>
              <a:buChar char="•"/>
            </a:pPr>
            <a:endParaRPr lang="sl-SI" b="1" dirty="0"/>
          </a:p>
          <a:p>
            <a:endParaRPr lang="sl-SI" sz="1800" kern="1200" dirty="0">
              <a:solidFill>
                <a:schemeClr val="bg2">
                  <a:lumMod val="50000"/>
                </a:schemeClr>
              </a:solidFill>
              <a:latin typeface="+mn-lt"/>
              <a:ea typeface="+mn-ea"/>
              <a:cs typeface="+mn-cs"/>
            </a:endParaRPr>
          </a:p>
        </p:txBody>
      </p:sp>
    </p:spTree>
    <p:extLst>
      <p:ext uri="{BB962C8B-B14F-4D97-AF65-F5344CB8AC3E}">
        <p14:creationId xmlns:p14="http://schemas.microsoft.com/office/powerpoint/2010/main" val="196035482"/>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D274C74663FE54D87F1E8564EDE8126" ma:contentTypeVersion="13" ma:contentTypeDescription="Ustvari nov dokument." ma:contentTypeScope="" ma:versionID="141d8e544847bdc09027c872fb86b7ed">
  <xsd:schema xmlns:xsd="http://www.w3.org/2001/XMLSchema" xmlns:xs="http://www.w3.org/2001/XMLSchema" xmlns:p="http://schemas.microsoft.com/office/2006/metadata/properties" xmlns:ns2="483508ab-49fe-4a40-ba29-f8dca4adf945" xmlns:ns3="5abfe22c-dc8c-44fc-b1f8-c6706cb28fd6" targetNamespace="http://schemas.microsoft.com/office/2006/metadata/properties" ma:root="true" ma:fieldsID="ba41b824907b9df600e34c433814376d" ns2:_="" ns3:_="">
    <xsd:import namespace="483508ab-49fe-4a40-ba29-f8dca4adf945"/>
    <xsd:import namespace="5abfe22c-dc8c-44fc-b1f8-c6706cb28fd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508ab-49fe-4a40-ba29-f8dca4adf9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abfe22c-dc8c-44fc-b1f8-c6706cb28fd6" elementFormDefault="qualified">
    <xsd:import namespace="http://schemas.microsoft.com/office/2006/documentManagement/types"/>
    <xsd:import namespace="http://schemas.microsoft.com/office/infopath/2007/PartnerControls"/>
    <xsd:element name="SharedWithUsers" ma:index="18" nillable="true" ma:displayName="V skupni rabi z"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V skupni rabi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267503-136E-4FC1-920F-B25950C9779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939DF9A-4CD9-428C-A2C5-AAC417E0DAAE}">
  <ds:schemaRefs>
    <ds:schemaRef ds:uri="http://schemas.microsoft.com/sharepoint/v3/contenttype/forms"/>
  </ds:schemaRefs>
</ds:datastoreItem>
</file>

<file path=customXml/itemProps3.xml><?xml version="1.0" encoding="utf-8"?>
<ds:datastoreItem xmlns:ds="http://schemas.openxmlformats.org/officeDocument/2006/customXml" ds:itemID="{E3166E95-83D8-4EA3-BCC2-D1AC8351E1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508ab-49fe-4a40-ba29-f8dca4adf945"/>
    <ds:schemaRef ds:uri="5abfe22c-dc8c-44fc-b1f8-c6706cb28f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1935</TotalTime>
  <Words>7561</Words>
  <Application>Microsoft Office PowerPoint</Application>
  <PresentationFormat>Widescreen</PresentationFormat>
  <Paragraphs>666</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Calibri Light</vt:lpstr>
      <vt:lpstr>Officeova tema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MGRT 1</dc:creator>
  <cp:lastModifiedBy>Valerija Lapuh</cp:lastModifiedBy>
  <cp:revision>176</cp:revision>
  <cp:lastPrinted>2021-09-16T08:43:42Z</cp:lastPrinted>
  <dcterms:created xsi:type="dcterms:W3CDTF">2021-09-15T21:44:23Z</dcterms:created>
  <dcterms:modified xsi:type="dcterms:W3CDTF">2023-01-16T09:52:26Z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0x010100BD274C74663FE54D87F1E8564EDE8126</vt:lpwstr>
  </property>
</Properties>
</file>